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8"/>
  </p:notesMasterIdLst>
  <p:handoutMasterIdLst>
    <p:handoutMasterId r:id="rId19"/>
  </p:handoutMasterIdLst>
  <p:sldIdLst>
    <p:sldId id="256" r:id="rId2"/>
    <p:sldId id="257" r:id="rId3"/>
    <p:sldId id="276" r:id="rId4"/>
    <p:sldId id="325" r:id="rId5"/>
    <p:sldId id="334" r:id="rId6"/>
    <p:sldId id="335" r:id="rId7"/>
    <p:sldId id="333" r:id="rId8"/>
    <p:sldId id="326" r:id="rId9"/>
    <p:sldId id="332" r:id="rId10"/>
    <p:sldId id="331" r:id="rId11"/>
    <p:sldId id="324" r:id="rId12"/>
    <p:sldId id="329" r:id="rId13"/>
    <p:sldId id="328" r:id="rId14"/>
    <p:sldId id="272" r:id="rId15"/>
    <p:sldId id="273" r:id="rId16"/>
    <p:sldId id="258" r:id="rId17"/>
  </p:sldIdLst>
  <p:sldSz cx="12192000" cy="6858000"/>
  <p:notesSz cx="6858000" cy="9144000"/>
  <p:defaultText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FD5EA"/>
    <a:srgbClr val="5B9BD5"/>
    <a:srgbClr val="BF9000"/>
    <a:srgbClr val="FFD966"/>
    <a:srgbClr val="2E75B6"/>
    <a:srgbClr val="1F4E79"/>
    <a:srgbClr val="FFFFFF"/>
    <a:srgbClr val="E9EBF5"/>
    <a:srgbClr val="0000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52" autoAdjust="0"/>
    <p:restoredTop sz="94660"/>
  </p:normalViewPr>
  <p:slideViewPr>
    <p:cSldViewPr snapToGrid="0">
      <p:cViewPr>
        <p:scale>
          <a:sx n="125" d="100"/>
          <a:sy n="125" d="100"/>
        </p:scale>
        <p:origin x="-258" y="-186"/>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154" y="67"/>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131258AA-DCE3-4147-A024-FF8F00C7990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a:extLst>
              <a:ext uri="{FF2B5EF4-FFF2-40B4-BE49-F238E27FC236}">
                <a16:creationId xmlns:a16="http://schemas.microsoft.com/office/drawing/2014/main" id="{DE36C672-148A-43B1-9E67-F7B85A023B2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FA1CF3-2431-4055-8505-DE13A5AD2026}" type="datetimeFigureOut">
              <a:rPr lang="es-PE" smtClean="0"/>
              <a:t>25/06/2024</a:t>
            </a:fld>
            <a:endParaRPr lang="es-PE"/>
          </a:p>
        </p:txBody>
      </p:sp>
      <p:sp>
        <p:nvSpPr>
          <p:cNvPr id="4" name="Marcador de pie de página 3">
            <a:extLst>
              <a:ext uri="{FF2B5EF4-FFF2-40B4-BE49-F238E27FC236}">
                <a16:creationId xmlns:a16="http://schemas.microsoft.com/office/drawing/2014/main" id="{2E0AC772-31C3-478D-8297-8A294D58684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5" name="Marcador de número de diapositiva 4">
            <a:extLst>
              <a:ext uri="{FF2B5EF4-FFF2-40B4-BE49-F238E27FC236}">
                <a16:creationId xmlns:a16="http://schemas.microsoft.com/office/drawing/2014/main" id="{0AB04D64-347E-4582-882D-FC54158619D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9067BB4-BC0D-41B7-B2A0-17E9318BA45B}" type="slidenum">
              <a:rPr lang="es-PE" smtClean="0"/>
              <a:t>‹Nº›</a:t>
            </a:fld>
            <a:endParaRPr lang="es-PE"/>
          </a:p>
        </p:txBody>
      </p:sp>
    </p:spTree>
    <p:extLst>
      <p:ext uri="{BB962C8B-B14F-4D97-AF65-F5344CB8AC3E}">
        <p14:creationId xmlns:p14="http://schemas.microsoft.com/office/powerpoint/2010/main" val="367777740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PE"/>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E407C3-127A-44B4-A0A1-F37B6ED9E88D}" type="datetimeFigureOut">
              <a:rPr lang="es-PE" smtClean="0"/>
              <a:t>25/06/2024</a:t>
            </a:fld>
            <a:endParaRPr lang="es-PE"/>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PE"/>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PE"/>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62FF05-1BF2-4C6A-A664-4CFAA43DAB25}" type="slidenum">
              <a:rPr lang="es-PE" smtClean="0"/>
              <a:t>‹Nº›</a:t>
            </a:fld>
            <a:endParaRPr lang="es-PE"/>
          </a:p>
        </p:txBody>
      </p:sp>
    </p:spTree>
    <p:extLst>
      <p:ext uri="{BB962C8B-B14F-4D97-AF65-F5344CB8AC3E}">
        <p14:creationId xmlns:p14="http://schemas.microsoft.com/office/powerpoint/2010/main" val="1761346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Diapositiva de título">
    <p:spTree>
      <p:nvGrpSpPr>
        <p:cNvPr id="1" name=""/>
        <p:cNvGrpSpPr/>
        <p:nvPr/>
      </p:nvGrpSpPr>
      <p:grpSpPr>
        <a:xfrm>
          <a:off x="0" y="0"/>
          <a:ext cx="0" cy="0"/>
          <a:chOff x="0" y="0"/>
          <a:chExt cx="0" cy="0"/>
        </a:xfrm>
      </p:grpSpPr>
      <p:pic>
        <p:nvPicPr>
          <p:cNvPr id="16" name="Imagen 15">
            <a:extLst>
              <a:ext uri="{FF2B5EF4-FFF2-40B4-BE49-F238E27FC236}">
                <a16:creationId xmlns:a16="http://schemas.microsoft.com/office/drawing/2014/main" id="{AC669BA8-EA18-4534-81B3-0ACF30A8684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7612DFD6-7191-4F65-A872-1A983A50DA08}"/>
              </a:ext>
            </a:extLst>
          </p:cNvPr>
          <p:cNvSpPr>
            <a:spLocks noGrp="1"/>
          </p:cNvSpPr>
          <p:nvPr>
            <p:ph type="ctrTitle" hasCustomPrompt="1"/>
          </p:nvPr>
        </p:nvSpPr>
        <p:spPr>
          <a:xfrm>
            <a:off x="1242646" y="5029014"/>
            <a:ext cx="10811608" cy="643671"/>
          </a:xfrm>
        </p:spPr>
        <p:txBody>
          <a:bodyPr anchor="b"/>
          <a:lstStyle>
            <a:lvl1pPr algn="l">
              <a:defRPr sz="3000" b="1">
                <a:solidFill>
                  <a:srgbClr val="002060"/>
                </a:solidFill>
                <a:latin typeface="Arial" panose="020B0604020202020204" pitchFamily="34" charset="0"/>
                <a:cs typeface="Arial" panose="020B0604020202020204" pitchFamily="34" charset="0"/>
              </a:defRPr>
            </a:lvl1pPr>
          </a:lstStyle>
          <a:p>
            <a:r>
              <a:rPr lang="es-ES" dirty="0"/>
              <a:t>Haga clic para colocar el título del patrón</a:t>
            </a:r>
            <a:endParaRPr lang="es-PE" dirty="0"/>
          </a:p>
        </p:txBody>
      </p:sp>
      <p:sp>
        <p:nvSpPr>
          <p:cNvPr id="3" name="Subtítulo 2">
            <a:extLst>
              <a:ext uri="{FF2B5EF4-FFF2-40B4-BE49-F238E27FC236}">
                <a16:creationId xmlns:a16="http://schemas.microsoft.com/office/drawing/2014/main" id="{B474F7AB-2C9A-4A8C-9DEE-3D6ECADFD4C1}"/>
              </a:ext>
            </a:extLst>
          </p:cNvPr>
          <p:cNvSpPr>
            <a:spLocks noGrp="1"/>
          </p:cNvSpPr>
          <p:nvPr>
            <p:ph type="subTitle" idx="1" hasCustomPrompt="1"/>
          </p:nvPr>
        </p:nvSpPr>
        <p:spPr>
          <a:xfrm>
            <a:off x="1233852" y="6041963"/>
            <a:ext cx="7356230" cy="446759"/>
          </a:xfrm>
        </p:spPr>
        <p:txBody>
          <a:bodyPr>
            <a:normAutofit/>
          </a:bodyPr>
          <a:lstStyle>
            <a:lvl1pPr marL="0" indent="0" algn="l">
              <a:buNone/>
              <a:defRPr sz="20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el o los nombres de los ponentes</a:t>
            </a:r>
            <a:endParaRPr lang="es-PE" dirty="0"/>
          </a:p>
        </p:txBody>
      </p:sp>
      <p:sp>
        <p:nvSpPr>
          <p:cNvPr id="4" name="Rectángulo 3"/>
          <p:cNvSpPr/>
          <p:nvPr userDrawn="1"/>
        </p:nvSpPr>
        <p:spPr>
          <a:xfrm>
            <a:off x="8590082" y="5672685"/>
            <a:ext cx="3601918" cy="1185315"/>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8136153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10" name="Rectángulo 9">
            <a:extLst>
              <a:ext uri="{FF2B5EF4-FFF2-40B4-BE49-F238E27FC236}">
                <a16:creationId xmlns:a16="http://schemas.microsoft.com/office/drawing/2014/main" id="{F4327408-CE50-4AFA-B253-0B4AD7B8EF38}"/>
              </a:ext>
            </a:extLst>
          </p:cNvPr>
          <p:cNvSpPr/>
          <p:nvPr userDrawn="1"/>
        </p:nvSpPr>
        <p:spPr>
          <a:xfrm>
            <a:off x="0" y="0"/>
            <a:ext cx="12192000" cy="6858000"/>
          </a:xfrm>
          <a:prstGeom prst="rect">
            <a:avLst/>
          </a:prstGeom>
          <a:solidFill>
            <a:srgbClr val="0000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PE"/>
          </a:p>
        </p:txBody>
      </p:sp>
      <p:pic>
        <p:nvPicPr>
          <p:cNvPr id="9" name="Imagen 8">
            <a:extLst>
              <a:ext uri="{FF2B5EF4-FFF2-40B4-BE49-F238E27FC236}">
                <a16:creationId xmlns:a16="http://schemas.microsoft.com/office/drawing/2014/main" id="{C5D72DE8-D858-4B5C-B8B0-D879F78C21A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580667" y="1455161"/>
            <a:ext cx="5030666" cy="4126789"/>
          </a:xfrm>
          <a:prstGeom prst="rect">
            <a:avLst/>
          </a:prstGeom>
        </p:spPr>
      </p:pic>
    </p:spTree>
    <p:extLst>
      <p:ext uri="{BB962C8B-B14F-4D97-AF65-F5344CB8AC3E}">
        <p14:creationId xmlns:p14="http://schemas.microsoft.com/office/powerpoint/2010/main" val="273531918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pic>
        <p:nvPicPr>
          <p:cNvPr id="20" name="Imagen 19">
            <a:extLst>
              <a:ext uri="{FF2B5EF4-FFF2-40B4-BE49-F238E27FC236}">
                <a16:creationId xmlns:a16="http://schemas.microsoft.com/office/drawing/2014/main" id="{1C488C55-0902-4C05-96D0-9E2276544C4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24000" cy="6876000"/>
          </a:xfrm>
          <a:prstGeom prst="rect">
            <a:avLst/>
          </a:prstGeom>
        </p:spPr>
      </p:pic>
      <p:sp>
        <p:nvSpPr>
          <p:cNvPr id="2" name="Título 1">
            <a:extLst>
              <a:ext uri="{FF2B5EF4-FFF2-40B4-BE49-F238E27FC236}">
                <a16:creationId xmlns:a16="http://schemas.microsoft.com/office/drawing/2014/main" id="{AC493FCB-8F9D-42A7-A044-81922489C3CB}"/>
              </a:ext>
            </a:extLst>
          </p:cNvPr>
          <p:cNvSpPr>
            <a:spLocks noGrp="1"/>
          </p:cNvSpPr>
          <p:nvPr>
            <p:ph type="title" hasCustomPrompt="1"/>
          </p:nvPr>
        </p:nvSpPr>
        <p:spPr>
          <a:xfrm>
            <a:off x="1277814" y="580292"/>
            <a:ext cx="8481648" cy="502750"/>
          </a:xfrm>
        </p:spPr>
        <p:txBody>
          <a:bodyPr vert="horz" lIns="91440" tIns="45720" rIns="91440" bIns="45720" rtlCol="0" anchor="ctr">
            <a:normAutofit/>
          </a:bodyPr>
          <a:lstStyle>
            <a:lvl1pPr>
              <a:defRPr lang="es-PE" sz="3000" b="1">
                <a:solidFill>
                  <a:srgbClr val="0070C0"/>
                </a:solidFill>
                <a:latin typeface="Arial" panose="020B0604020202020204" pitchFamily="34" charset="0"/>
                <a:cs typeface="Arial" panose="020B0604020202020204" pitchFamily="34" charset="0"/>
              </a:defRPr>
            </a:lvl1pPr>
          </a:lstStyle>
          <a:p>
            <a:pPr lvl="0"/>
            <a:r>
              <a:rPr lang="es-ES" dirty="0"/>
              <a:t>Haga clic para modificar el título del patrón</a:t>
            </a:r>
            <a:endParaRPr lang="es-PE" dirty="0"/>
          </a:p>
        </p:txBody>
      </p:sp>
      <p:sp>
        <p:nvSpPr>
          <p:cNvPr id="3" name="Marcador de contenido 2">
            <a:extLst>
              <a:ext uri="{FF2B5EF4-FFF2-40B4-BE49-F238E27FC236}">
                <a16:creationId xmlns:a16="http://schemas.microsoft.com/office/drawing/2014/main" id="{673D8D81-51A9-4B8F-A578-074FBD53ED9C}"/>
              </a:ext>
            </a:extLst>
          </p:cNvPr>
          <p:cNvSpPr>
            <a:spLocks noGrp="1"/>
          </p:cNvSpPr>
          <p:nvPr>
            <p:ph idx="1"/>
          </p:nvPr>
        </p:nvSpPr>
        <p:spPr/>
        <p:txBody>
          <a:bodyPr>
            <a:normAutofit/>
          </a:bodyPr>
          <a:lstStyle>
            <a:lvl1pPr>
              <a:defRPr sz="2000">
                <a:latin typeface="Arial" panose="020B0604020202020204" pitchFamily="34" charset="0"/>
                <a:cs typeface="Arial" panose="020B0604020202020204" pitchFamily="34" charset="0"/>
              </a:defRPr>
            </a:lvl1pPr>
            <a:lvl2pPr>
              <a:defRPr sz="2000">
                <a:latin typeface="Arial" panose="020B0604020202020204" pitchFamily="34" charset="0"/>
                <a:cs typeface="Arial" panose="020B0604020202020204" pitchFamily="34" charset="0"/>
              </a:defRPr>
            </a:lvl2pPr>
            <a:lvl3pPr>
              <a:defRPr sz="2000">
                <a:latin typeface="Arial" panose="020B0604020202020204" pitchFamily="34" charset="0"/>
                <a:cs typeface="Arial" panose="020B0604020202020204" pitchFamily="34" charset="0"/>
              </a:defRPr>
            </a:lvl3pPr>
            <a:lvl4pPr>
              <a:defRPr sz="2000">
                <a:latin typeface="Arial" panose="020B0604020202020204" pitchFamily="34" charset="0"/>
                <a:cs typeface="Arial" panose="020B0604020202020204" pitchFamily="34" charset="0"/>
              </a:defRPr>
            </a:lvl4pPr>
            <a:lvl5pPr>
              <a:defRPr sz="2000">
                <a:latin typeface="Arial" panose="020B0604020202020204" pitchFamily="34" charset="0"/>
                <a:cs typeface="Arial" panose="020B0604020202020204" pitchFamily="34" charset="0"/>
              </a:defRPr>
            </a:lvl5pPr>
          </a:lstStyle>
          <a:p>
            <a:pPr lvl="0"/>
            <a:r>
              <a:rPr lang="es-ES" dirty="0"/>
              <a:t>Haga clic para modificar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endParaRPr lang="es-PE" dirty="0"/>
          </a:p>
        </p:txBody>
      </p:sp>
      <p:sp>
        <p:nvSpPr>
          <p:cNvPr id="6" name="CuadroTexto 5">
            <a:extLst>
              <a:ext uri="{FF2B5EF4-FFF2-40B4-BE49-F238E27FC236}">
                <a16:creationId xmlns:a16="http://schemas.microsoft.com/office/drawing/2014/main" id="{594B94AA-0E99-4CE9-8845-FE78EC9C164E}"/>
              </a:ext>
            </a:extLst>
          </p:cNvPr>
          <p:cNvSpPr txBox="1"/>
          <p:nvPr userDrawn="1"/>
        </p:nvSpPr>
        <p:spPr>
          <a:xfrm>
            <a:off x="11517389" y="616340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5" name="CuadroTexto 4">
            <a:extLst>
              <a:ext uri="{FF2B5EF4-FFF2-40B4-BE49-F238E27FC236}">
                <a16:creationId xmlns:a16="http://schemas.microsoft.com/office/drawing/2014/main" id="{E24DC0A2-C127-4071-AC71-34BC932974C4}"/>
              </a:ext>
            </a:extLst>
          </p:cNvPr>
          <p:cNvSpPr txBox="1"/>
          <p:nvPr userDrawn="1"/>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
        <p:nvSpPr>
          <p:cNvPr id="7" name="Rectángulo 6"/>
          <p:cNvSpPr/>
          <p:nvPr userDrawn="1"/>
        </p:nvSpPr>
        <p:spPr>
          <a:xfrm>
            <a:off x="-14418" y="6331527"/>
            <a:ext cx="3601918" cy="5264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629616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Objetivo_Sesión">
    <p:spTree>
      <p:nvGrpSpPr>
        <p:cNvPr id="1" name=""/>
        <p:cNvGrpSpPr/>
        <p:nvPr/>
      </p:nvGrpSpPr>
      <p:grpSpPr>
        <a:xfrm>
          <a:off x="0" y="0"/>
          <a:ext cx="0" cy="0"/>
          <a:chOff x="0" y="0"/>
          <a:chExt cx="0" cy="0"/>
        </a:xfrm>
      </p:grpSpPr>
      <p:pic>
        <p:nvPicPr>
          <p:cNvPr id="11" name="Imagen 10">
            <a:extLst>
              <a:ext uri="{FF2B5EF4-FFF2-40B4-BE49-F238E27FC236}">
                <a16:creationId xmlns:a16="http://schemas.microsoft.com/office/drawing/2014/main" id="{0CA87C5E-00B0-410C-B803-F8A76D53771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 name="Título 1">
            <a:extLst>
              <a:ext uri="{FF2B5EF4-FFF2-40B4-BE49-F238E27FC236}">
                <a16:creationId xmlns:a16="http://schemas.microsoft.com/office/drawing/2014/main" id="{F46A13FC-DBC9-4031-8F8A-40BE6D96D92B}"/>
              </a:ext>
            </a:extLst>
          </p:cNvPr>
          <p:cNvSpPr>
            <a:spLocks noGrp="1"/>
          </p:cNvSpPr>
          <p:nvPr>
            <p:ph type="title" hasCustomPrompt="1"/>
          </p:nvPr>
        </p:nvSpPr>
        <p:spPr>
          <a:xfrm>
            <a:off x="1225062" y="589085"/>
            <a:ext cx="8551984" cy="591650"/>
          </a:xfrm>
        </p:spPr>
        <p:txBody>
          <a:bodyPr/>
          <a:lstStyle>
            <a:lvl1pPr>
              <a:defRPr sz="3000" b="1">
                <a:solidFill>
                  <a:srgbClr val="0070C0"/>
                </a:solidFill>
                <a:latin typeface="Arial" panose="020B0604020202020204" pitchFamily="34" charset="0"/>
                <a:cs typeface="Arial" panose="020B0604020202020204" pitchFamily="34" charset="0"/>
              </a:defRPr>
            </a:lvl1pPr>
          </a:lstStyle>
          <a:p>
            <a:r>
              <a:rPr lang="es-ES" dirty="0"/>
              <a:t>Haga clic para modificar el título del Objetivo</a:t>
            </a:r>
            <a:endParaRPr lang="es-PE" dirty="0"/>
          </a:p>
        </p:txBody>
      </p:sp>
      <p:sp>
        <p:nvSpPr>
          <p:cNvPr id="8" name="Subtítulo 2">
            <a:extLst>
              <a:ext uri="{FF2B5EF4-FFF2-40B4-BE49-F238E27FC236}">
                <a16:creationId xmlns:a16="http://schemas.microsoft.com/office/drawing/2014/main" id="{99241507-AFFD-411A-B71D-5CE11C1FC1AA}"/>
              </a:ext>
            </a:extLst>
          </p:cNvPr>
          <p:cNvSpPr>
            <a:spLocks noGrp="1"/>
          </p:cNvSpPr>
          <p:nvPr>
            <p:ph type="subTitle" idx="1" hasCustomPrompt="1"/>
          </p:nvPr>
        </p:nvSpPr>
        <p:spPr>
          <a:xfrm>
            <a:off x="5565532" y="2325994"/>
            <a:ext cx="5257796" cy="2206014"/>
          </a:xfrm>
        </p:spPr>
        <p:txBody>
          <a:bodyPr>
            <a:normAutofit/>
          </a:bodyPr>
          <a:lstStyle>
            <a:lvl1pPr marL="0" indent="0" algn="just">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el o los Objetivos de la sesión</a:t>
            </a:r>
            <a:endParaRPr lang="es-PE" dirty="0"/>
          </a:p>
        </p:txBody>
      </p:sp>
      <p:sp>
        <p:nvSpPr>
          <p:cNvPr id="3" name="CuadroTexto 2">
            <a:extLst>
              <a:ext uri="{FF2B5EF4-FFF2-40B4-BE49-F238E27FC236}">
                <a16:creationId xmlns:a16="http://schemas.microsoft.com/office/drawing/2014/main" id="{700C4368-9911-4D8A-9385-7A12D39073F6}"/>
              </a:ext>
            </a:extLst>
          </p:cNvPr>
          <p:cNvSpPr txBox="1"/>
          <p:nvPr userDrawn="1"/>
        </p:nvSpPr>
        <p:spPr>
          <a:xfrm>
            <a:off x="11489681" y="6149554"/>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01C6F635-A9E8-4FA9-BE2B-03414A1F1A90}"/>
              </a:ext>
            </a:extLst>
          </p:cNvPr>
          <p:cNvSpPr txBox="1"/>
          <p:nvPr userDrawn="1"/>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
        <p:nvSpPr>
          <p:cNvPr id="9" name="Rectángulo 8"/>
          <p:cNvSpPr/>
          <p:nvPr userDrawn="1"/>
        </p:nvSpPr>
        <p:spPr>
          <a:xfrm>
            <a:off x="-14418" y="6331527"/>
            <a:ext cx="3601918" cy="5264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33379002"/>
      </p:ext>
    </p:extLst>
  </p:cSld>
  <p:clrMapOvr>
    <a:masterClrMapping/>
  </p:clrMapOvr>
  <mc:AlternateContent xmlns:mc="http://schemas.openxmlformats.org/markup-compatibility/2006" xmlns:p14="http://schemas.microsoft.com/office/powerpoint/2010/main">
    <mc:Choice Requires="p14">
      <p:transition spd="slow" p14:dur="1600">
        <p14:prism dir="u" isContent="1" isInverted="1"/>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Objetivos_fondo_Transparente">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1606076A-D971-43BC-94AE-A6D2E871349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Subtítulo 2">
            <a:extLst>
              <a:ext uri="{FF2B5EF4-FFF2-40B4-BE49-F238E27FC236}">
                <a16:creationId xmlns:a16="http://schemas.microsoft.com/office/drawing/2014/main" id="{E8B119EB-DFBA-48B6-ABA1-67CD0FC01479}"/>
              </a:ext>
            </a:extLst>
          </p:cNvPr>
          <p:cNvSpPr>
            <a:spLocks noGrp="1"/>
          </p:cNvSpPr>
          <p:nvPr>
            <p:ph type="subTitle" idx="1" hasCustomPrompt="1"/>
          </p:nvPr>
        </p:nvSpPr>
        <p:spPr>
          <a:xfrm>
            <a:off x="5565532" y="2325994"/>
            <a:ext cx="5257796" cy="2206014"/>
          </a:xfrm>
        </p:spPr>
        <p:txBody>
          <a:bodyPr>
            <a:normAutofit/>
          </a:bodyPr>
          <a:lstStyle>
            <a:lvl1pPr marL="0" indent="0" algn="just">
              <a:buNone/>
              <a:defRPr sz="2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el o los Objetivos de la sesión</a:t>
            </a:r>
            <a:endParaRPr lang="es-PE" dirty="0"/>
          </a:p>
        </p:txBody>
      </p:sp>
      <p:sp>
        <p:nvSpPr>
          <p:cNvPr id="9" name="CuadroTexto 8">
            <a:extLst>
              <a:ext uri="{FF2B5EF4-FFF2-40B4-BE49-F238E27FC236}">
                <a16:creationId xmlns:a16="http://schemas.microsoft.com/office/drawing/2014/main" id="{6A7C5C9D-38AD-4CAF-A614-8B4123265F5E}"/>
              </a:ext>
            </a:extLst>
          </p:cNvPr>
          <p:cNvSpPr txBox="1"/>
          <p:nvPr userDrawn="1"/>
        </p:nvSpPr>
        <p:spPr>
          <a:xfrm>
            <a:off x="11489681" y="6149554"/>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10" name="CuadroTexto 9">
            <a:extLst>
              <a:ext uri="{FF2B5EF4-FFF2-40B4-BE49-F238E27FC236}">
                <a16:creationId xmlns:a16="http://schemas.microsoft.com/office/drawing/2014/main" id="{08D78B12-7E28-4BFE-9EF7-ABF65408E421}"/>
              </a:ext>
            </a:extLst>
          </p:cNvPr>
          <p:cNvSpPr txBox="1"/>
          <p:nvPr userDrawn="1"/>
        </p:nvSpPr>
        <p:spPr>
          <a:xfrm>
            <a:off x="4457700" y="6453601"/>
            <a:ext cx="5583115" cy="307777"/>
          </a:xfrm>
          <a:prstGeom prst="rect">
            <a:avLst/>
          </a:prstGeom>
          <a:noFill/>
          <a:ln>
            <a:noFill/>
          </a:ln>
        </p:spPr>
        <p:txBody>
          <a:bodyPr wrap="square" rtlCol="0">
            <a:spAutoFit/>
          </a:bodyPr>
          <a:lstStyle/>
          <a:p>
            <a:pPr algn="ctr"/>
            <a:r>
              <a:rPr lang="es-PE" sz="1400" b="0" i="0" dirty="0">
                <a:solidFill>
                  <a:schemeClr val="tx1">
                    <a:lumMod val="65000"/>
                    <a:lumOff val="35000"/>
                  </a:schemeClr>
                </a:solidFill>
                <a:latin typeface="Arial" panose="020B0604020202020204" pitchFamily="34" charset="0"/>
                <a:cs typeface="Arial" panose="020B0604020202020204" pitchFamily="34" charset="0"/>
              </a:rPr>
              <a:t>www.senati.edu.pe</a:t>
            </a:r>
          </a:p>
        </p:txBody>
      </p:sp>
      <p:sp>
        <p:nvSpPr>
          <p:cNvPr id="11" name="Título 1">
            <a:extLst>
              <a:ext uri="{FF2B5EF4-FFF2-40B4-BE49-F238E27FC236}">
                <a16:creationId xmlns:a16="http://schemas.microsoft.com/office/drawing/2014/main" id="{C39729CF-B835-4462-B2A3-8E74211EAD42}"/>
              </a:ext>
            </a:extLst>
          </p:cNvPr>
          <p:cNvSpPr>
            <a:spLocks noGrp="1"/>
          </p:cNvSpPr>
          <p:nvPr>
            <p:ph type="title" hasCustomPrompt="1"/>
          </p:nvPr>
        </p:nvSpPr>
        <p:spPr>
          <a:xfrm>
            <a:off x="1225062" y="589085"/>
            <a:ext cx="8551984" cy="591650"/>
          </a:xfrm>
        </p:spPr>
        <p:txBody>
          <a:bodyPr/>
          <a:lstStyle>
            <a:lvl1pPr>
              <a:defRPr sz="3000" b="1">
                <a:solidFill>
                  <a:srgbClr val="0070C0"/>
                </a:solidFill>
                <a:latin typeface="Arial" panose="020B0604020202020204" pitchFamily="34" charset="0"/>
                <a:cs typeface="Arial" panose="020B0604020202020204" pitchFamily="34" charset="0"/>
              </a:defRPr>
            </a:lvl1pPr>
          </a:lstStyle>
          <a:p>
            <a:r>
              <a:rPr lang="es-ES" dirty="0"/>
              <a:t>Haga clic para modificar el título del Objetivo</a:t>
            </a:r>
            <a:endParaRPr lang="es-PE" dirty="0"/>
          </a:p>
        </p:txBody>
      </p:sp>
      <p:sp>
        <p:nvSpPr>
          <p:cNvPr id="12" name="Rectángulo 11"/>
          <p:cNvSpPr/>
          <p:nvPr userDrawn="1"/>
        </p:nvSpPr>
        <p:spPr>
          <a:xfrm>
            <a:off x="-14418" y="6331527"/>
            <a:ext cx="3601918" cy="526473"/>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703426651"/>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ctividades_Previas">
    <p:spTree>
      <p:nvGrpSpPr>
        <p:cNvPr id="1" name=""/>
        <p:cNvGrpSpPr/>
        <p:nvPr/>
      </p:nvGrpSpPr>
      <p:grpSpPr>
        <a:xfrm>
          <a:off x="0" y="0"/>
          <a:ext cx="0" cy="0"/>
          <a:chOff x="0" y="0"/>
          <a:chExt cx="0" cy="0"/>
        </a:xfrm>
      </p:grpSpPr>
      <p:pic>
        <p:nvPicPr>
          <p:cNvPr id="10" name="Imagen 9">
            <a:extLst>
              <a:ext uri="{FF2B5EF4-FFF2-40B4-BE49-F238E27FC236}">
                <a16:creationId xmlns:a16="http://schemas.microsoft.com/office/drawing/2014/main" id="{6031FA52-B623-49A3-AD66-B7AA5E2ABF6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
            <a:ext cx="12192000" cy="6840415"/>
          </a:xfrm>
          <a:prstGeom prst="rect">
            <a:avLst/>
          </a:prstGeom>
        </p:spPr>
      </p:pic>
      <p:pic>
        <p:nvPicPr>
          <p:cNvPr id="11" name="Imagen 10">
            <a:extLst>
              <a:ext uri="{FF2B5EF4-FFF2-40B4-BE49-F238E27FC236}">
                <a16:creationId xmlns:a16="http://schemas.microsoft.com/office/drawing/2014/main" id="{A3CC9043-547B-4233-A754-F4B1D9E334A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40415"/>
          </a:xfrm>
          <a:prstGeom prst="rect">
            <a:avLst/>
          </a:prstGeom>
        </p:spPr>
      </p:pic>
      <p:sp>
        <p:nvSpPr>
          <p:cNvPr id="2" name="Título 1">
            <a:extLst>
              <a:ext uri="{FF2B5EF4-FFF2-40B4-BE49-F238E27FC236}">
                <a16:creationId xmlns:a16="http://schemas.microsoft.com/office/drawing/2014/main" id="{BA4173D8-55C6-4B53-9F4B-5EF82DBC9237}"/>
              </a:ext>
            </a:extLst>
          </p:cNvPr>
          <p:cNvSpPr>
            <a:spLocks noGrp="1"/>
          </p:cNvSpPr>
          <p:nvPr>
            <p:ph type="title" hasCustomPrompt="1"/>
          </p:nvPr>
        </p:nvSpPr>
        <p:spPr>
          <a:xfrm>
            <a:off x="1205653" y="527538"/>
            <a:ext cx="8747239" cy="635611"/>
          </a:xfrm>
        </p:spPr>
        <p:txBody>
          <a:bodyPr vert="horz" lIns="91440" tIns="45720" rIns="91440" bIns="45720" rtlCol="0" anchor="ctr">
            <a:normAutofit/>
          </a:bodyPr>
          <a:lstStyle>
            <a:lvl1pPr>
              <a:defRPr lang="es-PE" sz="3000" b="1">
                <a:solidFill>
                  <a:srgbClr val="0070C0"/>
                </a:solidFill>
                <a:latin typeface="Arial" panose="020B0604020202020204" pitchFamily="34" charset="0"/>
                <a:cs typeface="Arial" panose="020B0604020202020204" pitchFamily="34" charset="0"/>
              </a:defRPr>
            </a:lvl1pPr>
          </a:lstStyle>
          <a:p>
            <a:pPr lvl="0"/>
            <a:r>
              <a:rPr lang="es-ES" dirty="0"/>
              <a:t>Clic para cambiar título de actividades previas</a:t>
            </a:r>
            <a:endParaRPr lang="es-PE" dirty="0"/>
          </a:p>
        </p:txBody>
      </p:sp>
      <p:sp>
        <p:nvSpPr>
          <p:cNvPr id="8" name="Subtítulo 2">
            <a:extLst>
              <a:ext uri="{FF2B5EF4-FFF2-40B4-BE49-F238E27FC236}">
                <a16:creationId xmlns:a16="http://schemas.microsoft.com/office/drawing/2014/main" id="{659F0436-9A88-477D-A47A-52A545019321}"/>
              </a:ext>
            </a:extLst>
          </p:cNvPr>
          <p:cNvSpPr>
            <a:spLocks noGrp="1"/>
          </p:cNvSpPr>
          <p:nvPr>
            <p:ph type="subTitle" idx="1" hasCustomPrompt="1"/>
          </p:nvPr>
        </p:nvSpPr>
        <p:spPr>
          <a:xfrm>
            <a:off x="5416063" y="1690689"/>
            <a:ext cx="5257796" cy="821652"/>
          </a:xfrm>
        </p:spPr>
        <p:txBody>
          <a:bodyPr>
            <a:normAutofit/>
          </a:bodyPr>
          <a:lstStyle>
            <a:lvl1pPr marL="0" indent="0" algn="just">
              <a:buNone/>
              <a:defRPr sz="20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EFB4E982-7212-421C-ADF0-3CF19F13A6A5}"/>
              </a:ext>
            </a:extLst>
          </p:cNvPr>
          <p:cNvSpPr txBox="1"/>
          <p:nvPr userDrawn="1"/>
        </p:nvSpPr>
        <p:spPr>
          <a:xfrm>
            <a:off x="11489681" y="6121846"/>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7" name="Rectángulo 6"/>
          <p:cNvSpPr/>
          <p:nvPr userDrawn="1"/>
        </p:nvSpPr>
        <p:spPr>
          <a:xfrm>
            <a:off x="-14418" y="5999019"/>
            <a:ext cx="3601918" cy="858982"/>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30663990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autas de la sesión">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4F4C423A-06A6-4DA2-8B16-4BE8C17DA1B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35AC2699-4070-4C68-8FE6-8CE2607EAF4F}"/>
              </a:ext>
            </a:extLst>
          </p:cNvPr>
          <p:cNvSpPr>
            <a:spLocks noGrp="1"/>
          </p:cNvSpPr>
          <p:nvPr>
            <p:ph type="title" hasCustomPrompt="1"/>
          </p:nvPr>
        </p:nvSpPr>
        <p:spPr>
          <a:xfrm>
            <a:off x="1154724" y="650631"/>
            <a:ext cx="8806961" cy="521311"/>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describir las pautas de la sesión</a:t>
            </a:r>
            <a:endParaRPr lang="es-PE" dirty="0"/>
          </a:p>
        </p:txBody>
      </p:sp>
      <p:sp>
        <p:nvSpPr>
          <p:cNvPr id="8" name="Subtítulo 2">
            <a:extLst>
              <a:ext uri="{FF2B5EF4-FFF2-40B4-BE49-F238E27FC236}">
                <a16:creationId xmlns:a16="http://schemas.microsoft.com/office/drawing/2014/main" id="{815323C2-0646-4407-9C96-8A05EADC4EC8}"/>
              </a:ext>
            </a:extLst>
          </p:cNvPr>
          <p:cNvSpPr>
            <a:spLocks noGrp="1"/>
          </p:cNvSpPr>
          <p:nvPr>
            <p:ph type="subTitle" idx="1" hasCustomPrompt="1"/>
          </p:nvPr>
        </p:nvSpPr>
        <p:spPr>
          <a:xfrm>
            <a:off x="61548" y="4400978"/>
            <a:ext cx="1802421" cy="777691"/>
          </a:xfrm>
        </p:spPr>
        <p:txBody>
          <a:bodyPr>
            <a:noAutofit/>
          </a:bodyPr>
          <a:lstStyle>
            <a:lvl1pPr marL="0" indent="0" algn="just">
              <a:buNone/>
              <a:defRPr sz="14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colocar descripción</a:t>
            </a:r>
            <a:endParaRPr lang="es-PE" dirty="0"/>
          </a:p>
        </p:txBody>
      </p:sp>
      <p:sp>
        <p:nvSpPr>
          <p:cNvPr id="4" name="CuadroTexto 3">
            <a:extLst>
              <a:ext uri="{FF2B5EF4-FFF2-40B4-BE49-F238E27FC236}">
                <a16:creationId xmlns:a16="http://schemas.microsoft.com/office/drawing/2014/main" id="{C583EC41-FD32-4DCD-94C9-31A697AF0C8F}"/>
              </a:ext>
            </a:extLst>
          </p:cNvPr>
          <p:cNvSpPr txBox="1"/>
          <p:nvPr userDrawn="1"/>
        </p:nvSpPr>
        <p:spPr>
          <a:xfrm>
            <a:off x="11482754" y="6128773"/>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6" name="Rectángulo 5"/>
          <p:cNvSpPr/>
          <p:nvPr userDrawn="1"/>
        </p:nvSpPr>
        <p:spPr>
          <a:xfrm>
            <a:off x="-14418" y="6087207"/>
            <a:ext cx="3601918" cy="792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3598939798"/>
      </p:ext>
    </p:extLst>
  </p:cSld>
  <p:clrMapOvr>
    <a:masterClrMapping/>
  </p:clrMapOvr>
  <mc:AlternateContent xmlns:mc="http://schemas.openxmlformats.org/markup-compatibility/2006" xmlns:p14="http://schemas.microsoft.com/office/powerpoint/2010/main">
    <mc:Choice Requires="p14">
      <p:transition spd="slow" p14:dur="1600">
        <p14:prism dir="d" isContent="1"/>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Actividad socialización Trabajo Equip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5D9A90F2-CDAA-4C37-86FB-A48FBEEE4F8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ítulo 1">
            <a:extLst>
              <a:ext uri="{FF2B5EF4-FFF2-40B4-BE49-F238E27FC236}">
                <a16:creationId xmlns:a16="http://schemas.microsoft.com/office/drawing/2014/main" id="{634709DC-53F7-40F6-A7EE-BFBB945CE3A1}"/>
              </a:ext>
            </a:extLst>
          </p:cNvPr>
          <p:cNvSpPr>
            <a:spLocks noGrp="1"/>
          </p:cNvSpPr>
          <p:nvPr>
            <p:ph type="title" hasCustomPrompt="1"/>
          </p:nvPr>
        </p:nvSpPr>
        <p:spPr>
          <a:xfrm>
            <a:off x="1022838" y="465992"/>
            <a:ext cx="8745416" cy="732326"/>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colocar actividad de socialización o trabajo en equipo</a:t>
            </a:r>
            <a:endParaRPr lang="es-PE" dirty="0"/>
          </a:p>
        </p:txBody>
      </p:sp>
      <p:sp>
        <p:nvSpPr>
          <p:cNvPr id="8" name="Subtítulo 2">
            <a:extLst>
              <a:ext uri="{FF2B5EF4-FFF2-40B4-BE49-F238E27FC236}">
                <a16:creationId xmlns:a16="http://schemas.microsoft.com/office/drawing/2014/main" id="{B7CFF116-0F74-4F22-BDC4-F7512D5733C6}"/>
              </a:ext>
            </a:extLst>
          </p:cNvPr>
          <p:cNvSpPr>
            <a:spLocks noGrp="1"/>
          </p:cNvSpPr>
          <p:nvPr>
            <p:ph type="subTitle" idx="1" hasCustomPrompt="1"/>
          </p:nvPr>
        </p:nvSpPr>
        <p:spPr>
          <a:xfrm>
            <a:off x="1863970" y="1664310"/>
            <a:ext cx="7904284" cy="821652"/>
          </a:xfrm>
        </p:spPr>
        <p:txBody>
          <a:bodyPr>
            <a:normAutofit/>
          </a:bodyPr>
          <a:lstStyle>
            <a:lvl1pPr marL="0" indent="0" algn="just">
              <a:buNone/>
              <a:defRPr sz="20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D258D497-DACF-47BE-A52A-9D1050BB933B}"/>
              </a:ext>
            </a:extLst>
          </p:cNvPr>
          <p:cNvSpPr txBox="1"/>
          <p:nvPr userDrawn="1"/>
        </p:nvSpPr>
        <p:spPr>
          <a:xfrm>
            <a:off x="11479289" y="612530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6" name="Rectángulo 5"/>
          <p:cNvSpPr/>
          <p:nvPr userDrawn="1"/>
        </p:nvSpPr>
        <p:spPr>
          <a:xfrm>
            <a:off x="-14418" y="6083742"/>
            <a:ext cx="3159400" cy="753899"/>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
        <p:nvSpPr>
          <p:cNvPr id="9" name="Rectángulo 8"/>
          <p:cNvSpPr/>
          <p:nvPr userDrawn="1"/>
        </p:nvSpPr>
        <p:spPr>
          <a:xfrm>
            <a:off x="-14418" y="6087207"/>
            <a:ext cx="3601918" cy="79200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99914710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uestionario_Retroalimentación">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D7986BAC-D0E9-4BE0-98BF-694997E100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18231" cy="6858000"/>
          </a:xfrm>
          <a:prstGeom prst="rect">
            <a:avLst/>
          </a:prstGeom>
        </p:spPr>
      </p:pic>
      <p:sp>
        <p:nvSpPr>
          <p:cNvPr id="2" name="Título 1">
            <a:extLst>
              <a:ext uri="{FF2B5EF4-FFF2-40B4-BE49-F238E27FC236}">
                <a16:creationId xmlns:a16="http://schemas.microsoft.com/office/drawing/2014/main" id="{CDB3FA6B-2762-4486-9AB4-29D18780467C}"/>
              </a:ext>
            </a:extLst>
          </p:cNvPr>
          <p:cNvSpPr>
            <a:spLocks noGrp="1"/>
          </p:cNvSpPr>
          <p:nvPr>
            <p:ph type="title" hasCustomPrompt="1"/>
          </p:nvPr>
        </p:nvSpPr>
        <p:spPr>
          <a:xfrm>
            <a:off x="1189892" y="606672"/>
            <a:ext cx="9246578" cy="670780"/>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Colocar título de cuestionario o retroalimentación</a:t>
            </a:r>
            <a:endParaRPr lang="es-PE" dirty="0"/>
          </a:p>
        </p:txBody>
      </p:sp>
      <p:sp>
        <p:nvSpPr>
          <p:cNvPr id="8" name="Subtítulo 2">
            <a:extLst>
              <a:ext uri="{FF2B5EF4-FFF2-40B4-BE49-F238E27FC236}">
                <a16:creationId xmlns:a16="http://schemas.microsoft.com/office/drawing/2014/main" id="{9689F7C0-A2F8-470B-94D7-F32128AEAECA}"/>
              </a:ext>
            </a:extLst>
          </p:cNvPr>
          <p:cNvSpPr>
            <a:spLocks noGrp="1"/>
          </p:cNvSpPr>
          <p:nvPr>
            <p:ph type="subTitle" idx="1" hasCustomPrompt="1"/>
          </p:nvPr>
        </p:nvSpPr>
        <p:spPr>
          <a:xfrm>
            <a:off x="1863970" y="1664310"/>
            <a:ext cx="7904284" cy="595313"/>
          </a:xfrm>
        </p:spPr>
        <p:txBody>
          <a:bodyPr>
            <a:normAutofit/>
          </a:bodyPr>
          <a:lstStyle>
            <a:lvl1pPr marL="0" indent="0" algn="just">
              <a:buNone/>
              <a:defRPr sz="20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2EF8596E-73FB-4FEA-A2CA-5567049721C4}"/>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6" name="Rectángulo 5"/>
          <p:cNvSpPr/>
          <p:nvPr userDrawn="1"/>
        </p:nvSpPr>
        <p:spPr>
          <a:xfrm>
            <a:off x="-14418" y="6331527"/>
            <a:ext cx="3103982" cy="547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2484386276"/>
      </p:ext>
    </p:extLst>
  </p:cSld>
  <p:clrMapOvr>
    <a:masterClrMapping/>
  </p:clrMapOvr>
  <mc:AlternateContent xmlns:mc="http://schemas.openxmlformats.org/markup-compatibility/2006" xmlns:p14="http://schemas.microsoft.com/office/powerpoint/2010/main">
    <mc:Choice Requires="p14">
      <p:transition spd="slow" p14:dur="1600">
        <p14:prism dir="r" isContent="1" isInverted="1"/>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Agradecimiento">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0A2DA58-7181-4AC8-9AAA-468C6B0BCA4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225486" cy="6858000"/>
          </a:xfrm>
          <a:prstGeom prst="rect">
            <a:avLst/>
          </a:prstGeom>
        </p:spPr>
      </p:pic>
      <p:sp>
        <p:nvSpPr>
          <p:cNvPr id="2" name="Título 1">
            <a:extLst>
              <a:ext uri="{FF2B5EF4-FFF2-40B4-BE49-F238E27FC236}">
                <a16:creationId xmlns:a16="http://schemas.microsoft.com/office/drawing/2014/main" id="{5BB78CEA-B88D-4B10-8712-B5BCAB624EE6}"/>
              </a:ext>
            </a:extLst>
          </p:cNvPr>
          <p:cNvSpPr>
            <a:spLocks noGrp="1"/>
          </p:cNvSpPr>
          <p:nvPr>
            <p:ph type="title" hasCustomPrompt="1"/>
          </p:nvPr>
        </p:nvSpPr>
        <p:spPr>
          <a:xfrm>
            <a:off x="1207477" y="527538"/>
            <a:ext cx="8393723" cy="659423"/>
          </a:xfrm>
        </p:spPr>
        <p:txBody>
          <a:bodyPr/>
          <a:lstStyle>
            <a:lvl1pPr>
              <a:defRPr lang="es-PE" sz="3000" b="1" kern="1200" dirty="0">
                <a:solidFill>
                  <a:srgbClr val="0070C0"/>
                </a:solidFill>
                <a:latin typeface="Arial" panose="020B0604020202020204" pitchFamily="34" charset="0"/>
                <a:ea typeface="+mj-ea"/>
                <a:cs typeface="Arial" panose="020B0604020202020204" pitchFamily="34" charset="0"/>
              </a:defRPr>
            </a:lvl1pPr>
          </a:lstStyle>
          <a:p>
            <a:pPr lvl="0" algn="l" defTabSz="914400" rtl="0" eaLnBrk="1" latinLnBrk="0" hangingPunct="1">
              <a:lnSpc>
                <a:spcPct val="90000"/>
              </a:lnSpc>
              <a:spcBef>
                <a:spcPct val="0"/>
              </a:spcBef>
              <a:buNone/>
            </a:pPr>
            <a:r>
              <a:rPr lang="es-ES" dirty="0"/>
              <a:t>Haga clic para modificar el agradecimiento </a:t>
            </a:r>
            <a:endParaRPr lang="es-PE" dirty="0"/>
          </a:p>
        </p:txBody>
      </p:sp>
      <p:sp>
        <p:nvSpPr>
          <p:cNvPr id="8" name="Subtítulo 2">
            <a:extLst>
              <a:ext uri="{FF2B5EF4-FFF2-40B4-BE49-F238E27FC236}">
                <a16:creationId xmlns:a16="http://schemas.microsoft.com/office/drawing/2014/main" id="{24DFD9D3-3821-41CE-9B73-BD3031424699}"/>
              </a:ext>
            </a:extLst>
          </p:cNvPr>
          <p:cNvSpPr>
            <a:spLocks noGrp="1"/>
          </p:cNvSpPr>
          <p:nvPr>
            <p:ph type="subTitle" idx="1" hasCustomPrompt="1"/>
          </p:nvPr>
        </p:nvSpPr>
        <p:spPr>
          <a:xfrm>
            <a:off x="1863970" y="1664310"/>
            <a:ext cx="5653453" cy="595313"/>
          </a:xfrm>
        </p:spPr>
        <p:txBody>
          <a:bodyPr>
            <a:noAutofit/>
          </a:bodyPr>
          <a:lstStyle>
            <a:lvl1pPr marL="0" indent="0" algn="just">
              <a:buNone/>
              <a:defRPr sz="200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dirty="0"/>
              <a:t>Haga clic para describir la acción a desarrollar</a:t>
            </a:r>
            <a:endParaRPr lang="es-PE" dirty="0"/>
          </a:p>
        </p:txBody>
      </p:sp>
      <p:sp>
        <p:nvSpPr>
          <p:cNvPr id="4" name="CuadroTexto 3">
            <a:extLst>
              <a:ext uri="{FF2B5EF4-FFF2-40B4-BE49-F238E27FC236}">
                <a16:creationId xmlns:a16="http://schemas.microsoft.com/office/drawing/2014/main" id="{899543E9-0934-4B60-ACE8-97D14160BAD7}"/>
              </a:ext>
            </a:extLst>
          </p:cNvPr>
          <p:cNvSpPr txBox="1"/>
          <p:nvPr userDrawn="1"/>
        </p:nvSpPr>
        <p:spPr>
          <a:xfrm>
            <a:off x="11509769" y="6132928"/>
            <a:ext cx="536331" cy="307777"/>
          </a:xfrm>
          <a:prstGeom prst="rect">
            <a:avLst/>
          </a:prstGeom>
          <a:noFill/>
        </p:spPr>
        <p:txBody>
          <a:bodyPr wrap="square" rtlCol="0">
            <a:spAutoFit/>
          </a:bodyPr>
          <a:lstStyle/>
          <a:p>
            <a:pPr algn="ctr"/>
            <a:fld id="{442B1B3D-5896-48BC-8A16-EE3962E658B6}" type="slidenum">
              <a:rPr lang="es-PE" sz="1400" b="1" smtClean="0">
                <a:solidFill>
                  <a:schemeClr val="bg1"/>
                </a:solidFill>
                <a:latin typeface="Arial" panose="020B0604020202020204" pitchFamily="34" charset="0"/>
                <a:cs typeface="Arial" panose="020B0604020202020204" pitchFamily="34" charset="0"/>
              </a:rPr>
              <a:pPr algn="ctr"/>
              <a:t>‹Nº›</a:t>
            </a:fld>
            <a:endParaRPr lang="es-PE" sz="1400" b="1" dirty="0">
              <a:solidFill>
                <a:schemeClr val="bg1"/>
              </a:solidFill>
              <a:latin typeface="Arial" panose="020B0604020202020204" pitchFamily="34" charset="0"/>
              <a:cs typeface="Arial" panose="020B0604020202020204" pitchFamily="34" charset="0"/>
            </a:endParaRPr>
          </a:p>
        </p:txBody>
      </p:sp>
      <p:sp>
        <p:nvSpPr>
          <p:cNvPr id="6" name="Rectángulo 5"/>
          <p:cNvSpPr/>
          <p:nvPr userDrawn="1"/>
        </p:nvSpPr>
        <p:spPr>
          <a:xfrm>
            <a:off x="-14419" y="6331527"/>
            <a:ext cx="3602745" cy="547680"/>
          </a:xfrm>
          <a:prstGeom prst="rect">
            <a:avLst/>
          </a:prstGeom>
          <a:ln>
            <a:no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s-ES"/>
          </a:p>
        </p:txBody>
      </p:sp>
    </p:spTree>
    <p:extLst>
      <p:ext uri="{BB962C8B-B14F-4D97-AF65-F5344CB8AC3E}">
        <p14:creationId xmlns:p14="http://schemas.microsoft.com/office/powerpoint/2010/main" val="1299677600"/>
      </p:ext>
    </p:extLst>
  </p:cSld>
  <p:clrMapOvr>
    <a:masterClrMapping/>
  </p:clrMapOvr>
  <mc:AlternateContent xmlns:mc="http://schemas.openxmlformats.org/markup-compatibility/2006" xmlns:p14="http://schemas.microsoft.com/office/powerpoint/2010/main">
    <mc:Choice Requires="p14">
      <p:transition spd="slow" p14:dur="1600">
        <p14:conveyor dir="r"/>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8992AF98-1775-49AF-B7CA-2B59F0494FF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PE"/>
          </a:p>
        </p:txBody>
      </p:sp>
      <p:sp>
        <p:nvSpPr>
          <p:cNvPr id="3" name="Marcador de texto 2">
            <a:extLst>
              <a:ext uri="{FF2B5EF4-FFF2-40B4-BE49-F238E27FC236}">
                <a16:creationId xmlns:a16="http://schemas.microsoft.com/office/drawing/2014/main" id="{305506D8-FE8E-4103-B5D2-C4A7ACDE575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PE"/>
          </a:p>
        </p:txBody>
      </p:sp>
      <p:sp>
        <p:nvSpPr>
          <p:cNvPr id="4" name="Marcador de fecha 3">
            <a:extLst>
              <a:ext uri="{FF2B5EF4-FFF2-40B4-BE49-F238E27FC236}">
                <a16:creationId xmlns:a16="http://schemas.microsoft.com/office/drawing/2014/main" id="{352D7C18-6600-48BB-B199-BCE7ADADB66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s-PE"/>
          </a:p>
        </p:txBody>
      </p:sp>
      <p:sp>
        <p:nvSpPr>
          <p:cNvPr id="5" name="Marcador de pie de página 4">
            <a:extLst>
              <a:ext uri="{FF2B5EF4-FFF2-40B4-BE49-F238E27FC236}">
                <a16:creationId xmlns:a16="http://schemas.microsoft.com/office/drawing/2014/main" id="{66835985-6D91-45E4-A504-90DE7D1423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s-PE"/>
              <a:t>www.senati.edu.pe</a:t>
            </a:r>
          </a:p>
        </p:txBody>
      </p:sp>
      <p:sp>
        <p:nvSpPr>
          <p:cNvPr id="6" name="Marcador de número de diapositiva 5">
            <a:extLst>
              <a:ext uri="{FF2B5EF4-FFF2-40B4-BE49-F238E27FC236}">
                <a16:creationId xmlns:a16="http://schemas.microsoft.com/office/drawing/2014/main" id="{B44EEC8A-71B5-41BE-ABB0-AE10AF551FC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09205DF-B509-4290-A4C8-699A8AB7FA49}" type="slidenum">
              <a:rPr lang="es-PE" smtClean="0"/>
              <a:t>‹Nº›</a:t>
            </a:fld>
            <a:endParaRPr lang="es-PE"/>
          </a:p>
        </p:txBody>
      </p:sp>
    </p:spTree>
    <p:extLst>
      <p:ext uri="{BB962C8B-B14F-4D97-AF65-F5344CB8AC3E}">
        <p14:creationId xmlns:p14="http://schemas.microsoft.com/office/powerpoint/2010/main" val="464757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7" r:id="rId4"/>
    <p:sldLayoutId id="2147483661" r:id="rId5"/>
    <p:sldLayoutId id="2147483663" r:id="rId6"/>
    <p:sldLayoutId id="2147483664" r:id="rId7"/>
    <p:sldLayoutId id="2147483665" r:id="rId8"/>
    <p:sldLayoutId id="2147483666" r:id="rId9"/>
    <p:sldLayoutId id="2147483662" r:id="rId10"/>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P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263C0E9-F00C-4593-9667-050105818AAA}"/>
              </a:ext>
            </a:extLst>
          </p:cNvPr>
          <p:cNvSpPr>
            <a:spLocks noGrp="1"/>
          </p:cNvSpPr>
          <p:nvPr>
            <p:ph type="ctrTitle"/>
          </p:nvPr>
        </p:nvSpPr>
        <p:spPr>
          <a:xfrm>
            <a:off x="924270" y="5083291"/>
            <a:ext cx="10811608" cy="676966"/>
          </a:xfrm>
        </p:spPr>
        <p:txBody>
          <a:bodyPr>
            <a:noAutofit/>
          </a:bodyPr>
          <a:lstStyle/>
          <a:p>
            <a:pPr algn="ctr">
              <a:lnSpc>
                <a:spcPct val="150000"/>
              </a:lnSpc>
            </a:pPr>
            <a:r>
              <a:rPr lang="es-PE" sz="1400" dirty="0">
                <a:solidFill>
                  <a:srgbClr val="FF0000"/>
                </a:solidFill>
                <a:latin typeface="Arial Black" panose="020B0A04020102020204" pitchFamily="34" charset="0"/>
                <a:cs typeface="Times New Roman" panose="02020603050405020304" pitchFamily="18" charset="0"/>
              </a:rPr>
              <a:t>Desarrollo e implementación del sistema web “</a:t>
            </a:r>
            <a:r>
              <a:rPr lang="es-PE" sz="1400" dirty="0" err="1">
                <a:solidFill>
                  <a:srgbClr val="FF0000"/>
                </a:solidFill>
                <a:latin typeface="Arial Black" panose="020B0A04020102020204" pitchFamily="34" charset="0"/>
                <a:cs typeface="Times New Roman" panose="02020603050405020304" pitchFamily="18" charset="0"/>
              </a:rPr>
              <a:t>MY</a:t>
            </a:r>
            <a:r>
              <a:rPr lang="es-PE" sz="1400" dirty="0">
                <a:solidFill>
                  <a:srgbClr val="FF0000"/>
                </a:solidFill>
                <a:latin typeface="Arial Black" panose="020B0A04020102020204" pitchFamily="34" charset="0"/>
                <a:cs typeface="Times New Roman" panose="02020603050405020304" pitchFamily="18" charset="0"/>
              </a:rPr>
              <a:t> </a:t>
            </a:r>
            <a:r>
              <a:rPr lang="es-PE" sz="1400" dirty="0" err="1">
                <a:solidFill>
                  <a:srgbClr val="FF0000"/>
                </a:solidFill>
                <a:latin typeface="Arial Black" panose="020B0A04020102020204" pitchFamily="34" charset="0"/>
                <a:cs typeface="Times New Roman" panose="02020603050405020304" pitchFamily="18" charset="0"/>
              </a:rPr>
              <a:t>AISOFT</a:t>
            </a:r>
            <a:r>
              <a:rPr lang="es-PE" sz="1400" dirty="0">
                <a:solidFill>
                  <a:srgbClr val="FF0000"/>
                </a:solidFill>
                <a:latin typeface="Arial Black" panose="020B0A04020102020204" pitchFamily="34" charset="0"/>
                <a:cs typeface="Times New Roman" panose="02020603050405020304" pitchFamily="18" charset="0"/>
              </a:rPr>
              <a:t>” para controlar las ventas de lotes y la construcción de casas</a:t>
            </a:r>
          </a:p>
        </p:txBody>
      </p:sp>
      <p:sp>
        <p:nvSpPr>
          <p:cNvPr id="3" name="CuadroTexto 2"/>
          <p:cNvSpPr txBox="1"/>
          <p:nvPr/>
        </p:nvSpPr>
        <p:spPr>
          <a:xfrm>
            <a:off x="9372600" y="5918200"/>
            <a:ext cx="2118465" cy="584775"/>
          </a:xfrm>
          <a:prstGeom prst="rect">
            <a:avLst/>
          </a:prstGeom>
          <a:noFill/>
        </p:spPr>
        <p:txBody>
          <a:bodyPr wrap="none" rtlCol="0">
            <a:spAutoFit/>
          </a:bodyPr>
          <a:lstStyle/>
          <a:p>
            <a:r>
              <a:rPr lang="es-ES" sz="3200" b="1" dirty="0">
                <a:solidFill>
                  <a:schemeClr val="bg1"/>
                </a:solidFill>
              </a:rPr>
              <a:t>SENATI - PY</a:t>
            </a:r>
            <a:endParaRPr lang="en-US" sz="3200" b="1" dirty="0">
              <a:solidFill>
                <a:schemeClr val="bg1"/>
              </a:solidFill>
            </a:endParaRPr>
          </a:p>
        </p:txBody>
      </p:sp>
      <p:sp>
        <p:nvSpPr>
          <p:cNvPr id="4" name="Título 1">
            <a:extLst>
              <a:ext uri="{FF2B5EF4-FFF2-40B4-BE49-F238E27FC236}">
                <a16:creationId xmlns:a16="http://schemas.microsoft.com/office/drawing/2014/main" id="{E5A9197D-7DE5-430B-818F-7B1F0971541C}"/>
              </a:ext>
            </a:extLst>
          </p:cNvPr>
          <p:cNvSpPr txBox="1">
            <a:spLocks/>
          </p:cNvSpPr>
          <p:nvPr/>
        </p:nvSpPr>
        <p:spPr>
          <a:xfrm>
            <a:off x="3424846" y="5760257"/>
            <a:ext cx="6043894" cy="67696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000" b="1" kern="1200">
                <a:solidFill>
                  <a:srgbClr val="002060"/>
                </a:solidFill>
                <a:latin typeface="Arial" panose="020B0604020202020204" pitchFamily="34" charset="0"/>
                <a:ea typeface="+mj-ea"/>
                <a:cs typeface="Arial" panose="020B0604020202020204" pitchFamily="34" charset="0"/>
              </a:defRPr>
            </a:lvl1pPr>
          </a:lstStyle>
          <a:p>
            <a:pPr>
              <a:lnSpc>
                <a:spcPct val="150000"/>
              </a:lnSpc>
            </a:pPr>
            <a:r>
              <a:rPr lang="es-ES" sz="1400" dirty="0">
                <a:solidFill>
                  <a:schemeClr val="tx1"/>
                </a:solidFill>
                <a:latin typeface="Arial Black" panose="020B0A04020102020204" pitchFamily="34" charset="0"/>
                <a:cs typeface="Times New Roman" panose="02020603050405020304" pitchFamily="18" charset="0"/>
              </a:rPr>
              <a:t>Carrera: </a:t>
            </a:r>
            <a:r>
              <a:rPr lang="es-ES" sz="1400" b="0" dirty="0">
                <a:solidFill>
                  <a:schemeClr val="tx1"/>
                </a:solidFill>
                <a:latin typeface="Arial Black" panose="020B0A04020102020204" pitchFamily="34" charset="0"/>
                <a:cs typeface="Times New Roman" panose="02020603050405020304" pitchFamily="18" charset="0"/>
              </a:rPr>
              <a:t>Ingeniería de software con inteligencia artificial</a:t>
            </a:r>
          </a:p>
          <a:p>
            <a:pPr>
              <a:lnSpc>
                <a:spcPct val="150000"/>
              </a:lnSpc>
            </a:pPr>
            <a:r>
              <a:rPr lang="es-ES" sz="1400" dirty="0">
                <a:solidFill>
                  <a:schemeClr val="tx1"/>
                </a:solidFill>
                <a:latin typeface="Arial Black" panose="020B0A04020102020204" pitchFamily="34" charset="0"/>
                <a:cs typeface="Times New Roman" panose="02020603050405020304" pitchFamily="18" charset="0"/>
              </a:rPr>
              <a:t>Alumno: Atuncar Valerio, Lucas Alfredo</a:t>
            </a:r>
            <a:endParaRPr lang="es-PE" sz="1400" dirty="0">
              <a:solidFill>
                <a:schemeClr val="tx1"/>
              </a:solidFill>
              <a:latin typeface="Arial Black" panose="020B0A04020102020204" pitchFamily="34" charset="0"/>
              <a:cs typeface="Times New Roman" panose="02020603050405020304" pitchFamily="18" charset="0"/>
            </a:endParaRPr>
          </a:p>
        </p:txBody>
      </p:sp>
    </p:spTree>
    <p:extLst>
      <p:ext uri="{BB962C8B-B14F-4D97-AF65-F5344CB8AC3E}">
        <p14:creationId xmlns:p14="http://schemas.microsoft.com/office/powerpoint/2010/main" val="2504259681"/>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6AC60B3-9970-4DE5-8D20-589A250AF72D}"/>
              </a:ext>
            </a:extLst>
          </p:cNvPr>
          <p:cNvSpPr txBox="1">
            <a:spLocks/>
          </p:cNvSpPr>
          <p:nvPr/>
        </p:nvSpPr>
        <p:spPr>
          <a:xfrm>
            <a:off x="1277814" y="580292"/>
            <a:ext cx="8481648" cy="502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r>
              <a:rPr lang="es-PE" sz="2700" dirty="0">
                <a:solidFill>
                  <a:srgbClr val="FF0000"/>
                </a:solidFill>
                <a:effectLst>
                  <a:outerShdw blurRad="38100" dist="38100" dir="2700000" algn="tl">
                    <a:srgbClr val="000000">
                      <a:alpha val="43137"/>
                    </a:srgbClr>
                  </a:outerShdw>
                </a:effectLst>
              </a:rPr>
              <a:t>CRONOGRAMA DE EJECUCIÓN</a:t>
            </a:r>
          </a:p>
        </p:txBody>
      </p:sp>
      <p:pic>
        <p:nvPicPr>
          <p:cNvPr id="4" name="Imagen 3">
            <a:extLst>
              <a:ext uri="{FF2B5EF4-FFF2-40B4-BE49-F238E27FC236}">
                <a16:creationId xmlns:a16="http://schemas.microsoft.com/office/drawing/2014/main" id="{81A0156F-0946-42D6-850E-493AC42D0524}"/>
              </a:ext>
            </a:extLst>
          </p:cNvPr>
          <p:cNvPicPr>
            <a:picLocks noChangeAspect="1"/>
          </p:cNvPicPr>
          <p:nvPr/>
        </p:nvPicPr>
        <p:blipFill rotWithShape="1">
          <a:blip r:embed="rId2"/>
          <a:srcRect r="36096"/>
          <a:stretch/>
        </p:blipFill>
        <p:spPr>
          <a:xfrm>
            <a:off x="622494" y="1593139"/>
            <a:ext cx="5420166" cy="4553610"/>
          </a:xfrm>
          <a:prstGeom prst="rect">
            <a:avLst/>
          </a:prstGeom>
        </p:spPr>
      </p:pic>
      <p:pic>
        <p:nvPicPr>
          <p:cNvPr id="2" name="Imagen 1">
            <a:extLst>
              <a:ext uri="{FF2B5EF4-FFF2-40B4-BE49-F238E27FC236}">
                <a16:creationId xmlns:a16="http://schemas.microsoft.com/office/drawing/2014/main" id="{7CD0F7E3-A67D-4871-AFB0-EF784CD5BDC2}"/>
              </a:ext>
            </a:extLst>
          </p:cNvPr>
          <p:cNvPicPr>
            <a:picLocks noChangeAspect="1"/>
          </p:cNvPicPr>
          <p:nvPr/>
        </p:nvPicPr>
        <p:blipFill rotWithShape="1">
          <a:blip r:embed="rId3"/>
          <a:srcRect r="38488"/>
          <a:stretch/>
        </p:blipFill>
        <p:spPr>
          <a:xfrm>
            <a:off x="6264823" y="1593139"/>
            <a:ext cx="4845138" cy="4584589"/>
          </a:xfrm>
          <a:prstGeom prst="rect">
            <a:avLst/>
          </a:prstGeom>
        </p:spPr>
      </p:pic>
    </p:spTree>
    <p:extLst>
      <p:ext uri="{BB962C8B-B14F-4D97-AF65-F5344CB8AC3E}">
        <p14:creationId xmlns:p14="http://schemas.microsoft.com/office/powerpoint/2010/main" val="27452682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B9C658E0-1E74-4CEB-920B-3AC250949875}"/>
              </a:ext>
            </a:extLst>
          </p:cNvPr>
          <p:cNvSpPr txBox="1">
            <a:spLocks/>
          </p:cNvSpPr>
          <p:nvPr/>
        </p:nvSpPr>
        <p:spPr>
          <a:xfrm>
            <a:off x="1277814" y="580292"/>
            <a:ext cx="8481648" cy="502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r>
              <a:rPr lang="es-PE" sz="2700" dirty="0">
                <a:solidFill>
                  <a:srgbClr val="FF0000"/>
                </a:solidFill>
                <a:effectLst>
                  <a:outerShdw blurRad="38100" dist="38100" dir="2700000" algn="tl">
                    <a:srgbClr val="000000">
                      <a:alpha val="43137"/>
                    </a:srgbClr>
                  </a:outerShdw>
                </a:effectLst>
              </a:rPr>
              <a:t>INVERSIÓN</a:t>
            </a:r>
          </a:p>
        </p:txBody>
      </p:sp>
      <p:sp>
        <p:nvSpPr>
          <p:cNvPr id="10" name="Marcador de contenido 1">
            <a:extLst>
              <a:ext uri="{FF2B5EF4-FFF2-40B4-BE49-F238E27FC236}">
                <a16:creationId xmlns:a16="http://schemas.microsoft.com/office/drawing/2014/main" id="{95849EE7-3D1A-4763-B840-AAE2D298B1A7}"/>
              </a:ext>
            </a:extLst>
          </p:cNvPr>
          <p:cNvSpPr>
            <a:spLocks noGrp="1"/>
          </p:cNvSpPr>
          <p:nvPr>
            <p:ph idx="1"/>
          </p:nvPr>
        </p:nvSpPr>
        <p:spPr>
          <a:xfrm>
            <a:off x="1430213" y="3429000"/>
            <a:ext cx="5282377" cy="568210"/>
          </a:xfrm>
        </p:spPr>
        <p:txBody>
          <a:bodyPr>
            <a:normAutofit/>
          </a:bodyPr>
          <a:lstStyle/>
          <a:p>
            <a:pPr algn="just">
              <a:lnSpc>
                <a:spcPct val="150000"/>
              </a:lnSpc>
            </a:pPr>
            <a:r>
              <a:rPr lang="es-ES" sz="1800" dirty="0">
                <a:solidFill>
                  <a:srgbClr val="202124"/>
                </a:solidFill>
                <a:latin typeface="Times New Roman" panose="02020603050405020304" pitchFamily="18" charset="0"/>
              </a:rPr>
              <a:t>Costos de mano de obra</a:t>
            </a:r>
            <a:endParaRPr lang="en-US" dirty="0"/>
          </a:p>
        </p:txBody>
      </p:sp>
      <p:graphicFrame>
        <p:nvGraphicFramePr>
          <p:cNvPr id="7" name="Tabla 6">
            <a:extLst>
              <a:ext uri="{FF2B5EF4-FFF2-40B4-BE49-F238E27FC236}">
                <a16:creationId xmlns:a16="http://schemas.microsoft.com/office/drawing/2014/main" id="{648E6110-7B20-4D33-AA48-6FE3AB225CD5}"/>
              </a:ext>
            </a:extLst>
          </p:cNvPr>
          <p:cNvGraphicFramePr>
            <a:graphicFrameLocks noGrp="1"/>
          </p:cNvGraphicFramePr>
          <p:nvPr>
            <p:extLst>
              <p:ext uri="{D42A27DB-BD31-4B8C-83A1-F6EECF244321}">
                <p14:modId xmlns:p14="http://schemas.microsoft.com/office/powerpoint/2010/main" val="1994287864"/>
              </p:ext>
            </p:extLst>
          </p:nvPr>
        </p:nvGraphicFramePr>
        <p:xfrm>
          <a:off x="3559492" y="2400650"/>
          <a:ext cx="5073015" cy="1009461"/>
        </p:xfrm>
        <a:graphic>
          <a:graphicData uri="http://schemas.openxmlformats.org/drawingml/2006/table">
            <a:tbl>
              <a:tblPr firstRow="1" firstCol="1" bandRow="1"/>
              <a:tblGrid>
                <a:gridCol w="986155">
                  <a:extLst>
                    <a:ext uri="{9D8B030D-6E8A-4147-A177-3AD203B41FA5}">
                      <a16:colId xmlns:a16="http://schemas.microsoft.com/office/drawing/2014/main" val="1873768751"/>
                    </a:ext>
                  </a:extLst>
                </a:gridCol>
                <a:gridCol w="1176020">
                  <a:extLst>
                    <a:ext uri="{9D8B030D-6E8A-4147-A177-3AD203B41FA5}">
                      <a16:colId xmlns:a16="http://schemas.microsoft.com/office/drawing/2014/main" val="890082347"/>
                    </a:ext>
                  </a:extLst>
                </a:gridCol>
                <a:gridCol w="930275">
                  <a:extLst>
                    <a:ext uri="{9D8B030D-6E8A-4147-A177-3AD203B41FA5}">
                      <a16:colId xmlns:a16="http://schemas.microsoft.com/office/drawing/2014/main" val="1720700431"/>
                    </a:ext>
                  </a:extLst>
                </a:gridCol>
                <a:gridCol w="1104900">
                  <a:extLst>
                    <a:ext uri="{9D8B030D-6E8A-4147-A177-3AD203B41FA5}">
                      <a16:colId xmlns:a16="http://schemas.microsoft.com/office/drawing/2014/main" val="286282525"/>
                    </a:ext>
                  </a:extLst>
                </a:gridCol>
                <a:gridCol w="875665">
                  <a:extLst>
                    <a:ext uri="{9D8B030D-6E8A-4147-A177-3AD203B41FA5}">
                      <a16:colId xmlns:a16="http://schemas.microsoft.com/office/drawing/2014/main" val="2946913707"/>
                    </a:ext>
                  </a:extLst>
                </a:gridCol>
              </a:tblGrid>
              <a:tr h="0">
                <a:tc>
                  <a:txBody>
                    <a:bodyPr/>
                    <a:lstStyle/>
                    <a:p>
                      <a:pPr algn="ctr" fontAlgn="auto">
                        <a:lnSpc>
                          <a:spcPct val="150000"/>
                        </a:lnSpc>
                        <a:spcAft>
                          <a:spcPts val="0"/>
                        </a:spcAft>
                      </a:pPr>
                      <a:r>
                        <a:rPr lang="es-419" sz="1200" b="1" kern="100">
                          <a:effectLst/>
                          <a:latin typeface="Times New Roman" panose="02020603050405020304" pitchFamily="18" charset="0"/>
                          <a:ea typeface="Arial" panose="020B0604020202020204" pitchFamily="34" charset="0"/>
                          <a:cs typeface="Times New Roman" panose="02020603050405020304" pitchFamily="18" charset="0"/>
                        </a:rPr>
                        <a:t>Ítem</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auto">
                        <a:lnSpc>
                          <a:spcPct val="150000"/>
                        </a:lnSpc>
                        <a:spcAft>
                          <a:spcPts val="0"/>
                        </a:spcAft>
                      </a:pPr>
                      <a:r>
                        <a:rPr lang="es-419" sz="1200" b="1" kern="100">
                          <a:effectLst/>
                          <a:latin typeface="Times New Roman" panose="02020603050405020304" pitchFamily="18" charset="0"/>
                          <a:ea typeface="Arial" panose="020B0604020202020204" pitchFamily="34" charset="0"/>
                          <a:cs typeface="Times New Roman" panose="02020603050405020304" pitchFamily="18" charset="0"/>
                        </a:rPr>
                        <a:t>Descripción</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auto">
                        <a:lnSpc>
                          <a:spcPct val="150000"/>
                        </a:lnSpc>
                        <a:spcAft>
                          <a:spcPts val="0"/>
                        </a:spcAft>
                      </a:pPr>
                      <a:r>
                        <a:rPr lang="es-419" sz="1200" b="1" kern="100">
                          <a:effectLst/>
                          <a:latin typeface="Times New Roman" panose="02020603050405020304" pitchFamily="18" charset="0"/>
                          <a:ea typeface="Arial" panose="020B0604020202020204" pitchFamily="34" charset="0"/>
                          <a:cs typeface="Times New Roman" panose="02020603050405020304" pitchFamily="18" charset="0"/>
                        </a:rPr>
                        <a:t>Cantidad</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auto">
                        <a:lnSpc>
                          <a:spcPct val="150000"/>
                        </a:lnSpc>
                        <a:spcAft>
                          <a:spcPts val="0"/>
                        </a:spcAft>
                      </a:pPr>
                      <a:r>
                        <a:rPr lang="es-419" sz="1200" b="1" kern="100">
                          <a:effectLst/>
                          <a:latin typeface="Times New Roman" panose="02020603050405020304" pitchFamily="18" charset="0"/>
                          <a:ea typeface="Arial" panose="020B0604020202020204" pitchFamily="34" charset="0"/>
                          <a:cs typeface="Times New Roman" panose="02020603050405020304" pitchFamily="18" charset="0"/>
                        </a:rPr>
                        <a:t>Costo unitario</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auto">
                        <a:lnSpc>
                          <a:spcPct val="150000"/>
                        </a:lnSpc>
                        <a:spcAft>
                          <a:spcPts val="0"/>
                        </a:spcAft>
                      </a:pPr>
                      <a:r>
                        <a:rPr lang="es-419" sz="1200" b="1" kern="100" dirty="0">
                          <a:effectLst/>
                          <a:latin typeface="Times New Roman" panose="02020603050405020304" pitchFamily="18" charset="0"/>
                          <a:ea typeface="Arial" panose="020B0604020202020204" pitchFamily="34" charset="0"/>
                          <a:cs typeface="Times New Roman" panose="02020603050405020304" pitchFamily="18" charset="0"/>
                        </a:rPr>
                        <a:t>Costo total (S/)</a:t>
                      </a:r>
                      <a:endParaRPr lang="es-P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757635362"/>
                  </a:ext>
                </a:extLst>
              </a:tr>
              <a:tr h="0">
                <a:tc>
                  <a:txBody>
                    <a:bodyPr/>
                    <a:lstStyle/>
                    <a:p>
                      <a:pPr algn="ctr" fontAlgn="auto">
                        <a:lnSpc>
                          <a:spcPct val="150000"/>
                        </a:lnSpc>
                        <a:spcAft>
                          <a:spcPts val="0"/>
                        </a:spcAft>
                      </a:pPr>
                      <a:r>
                        <a:rPr lang="es-419" sz="1200" kern="100">
                          <a:effectLst/>
                          <a:latin typeface="Times New Roman" panose="02020603050405020304" pitchFamily="18" charset="0"/>
                          <a:ea typeface="Arial" panose="020B0604020202020204" pitchFamily="34" charset="0"/>
                          <a:cs typeface="Times New Roman" panose="02020603050405020304" pitchFamily="18" charset="0"/>
                        </a:rPr>
                        <a:t>1</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lnSpc>
                          <a:spcPct val="150000"/>
                        </a:lnSpc>
                        <a:spcAft>
                          <a:spcPts val="0"/>
                        </a:spcAft>
                      </a:pPr>
                      <a:r>
                        <a:rPr lang="es-419" sz="1200" kern="100">
                          <a:effectLst/>
                          <a:latin typeface="Times New Roman" panose="02020603050405020304" pitchFamily="18" charset="0"/>
                          <a:ea typeface="Arial" panose="020B0604020202020204" pitchFamily="34" charset="0"/>
                          <a:cs typeface="Times New Roman" panose="02020603050405020304" pitchFamily="18" charset="0"/>
                        </a:rPr>
                        <a:t>Útiles de oficina</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lnSpc>
                          <a:spcPct val="150000"/>
                        </a:lnSpc>
                        <a:spcAft>
                          <a:spcPts val="0"/>
                        </a:spcAft>
                      </a:pPr>
                      <a:r>
                        <a:rPr lang="es-419" sz="1200" kern="100" dirty="0">
                          <a:effectLst/>
                          <a:latin typeface="Times New Roman" panose="02020603050405020304" pitchFamily="18" charset="0"/>
                          <a:ea typeface="Arial" panose="020B0604020202020204" pitchFamily="34" charset="0"/>
                          <a:cs typeface="Times New Roman" panose="02020603050405020304" pitchFamily="18" charset="0"/>
                        </a:rPr>
                        <a:t>1</a:t>
                      </a:r>
                      <a:endParaRPr lang="es-P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lnSpc>
                          <a:spcPct val="150000"/>
                        </a:lnSpc>
                        <a:spcAft>
                          <a:spcPts val="0"/>
                        </a:spcAft>
                      </a:pPr>
                      <a:r>
                        <a:rPr lang="es-419" sz="1200" kern="100">
                          <a:effectLst/>
                          <a:latin typeface="Times New Roman" panose="02020603050405020304" pitchFamily="18" charset="0"/>
                          <a:ea typeface="Arial" panose="020B0604020202020204" pitchFamily="34" charset="0"/>
                          <a:cs typeface="Times New Roman" panose="02020603050405020304" pitchFamily="18" charset="0"/>
                        </a:rPr>
                        <a:t>15.00</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lnSpc>
                          <a:spcPct val="150000"/>
                        </a:lnSpc>
                        <a:spcAft>
                          <a:spcPts val="0"/>
                        </a:spcAft>
                      </a:pPr>
                      <a:r>
                        <a:rPr lang="es-419" sz="1200" kern="100">
                          <a:effectLst/>
                          <a:latin typeface="Times New Roman" panose="02020603050405020304" pitchFamily="18" charset="0"/>
                          <a:ea typeface="Arial" panose="020B0604020202020204" pitchFamily="34" charset="0"/>
                          <a:cs typeface="Times New Roman" panose="02020603050405020304" pitchFamily="18" charset="0"/>
                        </a:rPr>
                        <a:t>15.00</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165612989"/>
                  </a:ext>
                </a:extLst>
              </a:tr>
              <a:tr h="0">
                <a:tc gridSpan="3">
                  <a:txBody>
                    <a:bodyPr/>
                    <a:lstStyle/>
                    <a:p>
                      <a:pPr algn="ctr" fontAlgn="auto">
                        <a:lnSpc>
                          <a:spcPct val="150000"/>
                        </a:lnSpc>
                        <a:spcAft>
                          <a:spcPts val="0"/>
                        </a:spcAft>
                      </a:pPr>
                      <a:r>
                        <a:rPr lang="es-419" sz="1200" kern="100">
                          <a:effectLst/>
                          <a:latin typeface="Times New Roman" panose="02020603050405020304" pitchFamily="18" charset="0"/>
                          <a:ea typeface="Arial" panose="020B0604020202020204" pitchFamily="34" charset="0"/>
                          <a:cs typeface="Times New Roman" panose="02020603050405020304" pitchFamily="18" charset="0"/>
                        </a:rPr>
                        <a:t> </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s-PE"/>
                    </a:p>
                  </a:txBody>
                  <a:tcPr/>
                </a:tc>
                <a:tc hMerge="1">
                  <a:txBody>
                    <a:bodyPr/>
                    <a:lstStyle/>
                    <a:p>
                      <a:endParaRPr lang="es-PE"/>
                    </a:p>
                  </a:txBody>
                  <a:tcPr/>
                </a:tc>
                <a:tc>
                  <a:txBody>
                    <a:bodyPr/>
                    <a:lstStyle/>
                    <a:p>
                      <a:pPr algn="ctr" fontAlgn="auto">
                        <a:lnSpc>
                          <a:spcPct val="150000"/>
                        </a:lnSpc>
                        <a:spcAft>
                          <a:spcPts val="0"/>
                        </a:spcAft>
                      </a:pPr>
                      <a:r>
                        <a:rPr lang="es-419" sz="1200" kern="100">
                          <a:effectLst/>
                          <a:latin typeface="Times New Roman" panose="02020603050405020304" pitchFamily="18" charset="0"/>
                          <a:ea typeface="Arial" panose="020B0604020202020204" pitchFamily="34" charset="0"/>
                          <a:cs typeface="Times New Roman" panose="02020603050405020304" pitchFamily="18" charset="0"/>
                        </a:rPr>
                        <a:t>Total</a:t>
                      </a:r>
                      <a:endParaRPr lang="es-PE" sz="1100" kern="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auto">
                        <a:lnSpc>
                          <a:spcPct val="150000"/>
                        </a:lnSpc>
                        <a:spcAft>
                          <a:spcPts val="0"/>
                        </a:spcAft>
                      </a:pPr>
                      <a:r>
                        <a:rPr lang="es-419" sz="1200" kern="100" dirty="0">
                          <a:effectLst/>
                          <a:latin typeface="Times New Roman" panose="02020603050405020304" pitchFamily="18" charset="0"/>
                          <a:ea typeface="Arial" panose="020B0604020202020204" pitchFamily="34" charset="0"/>
                          <a:cs typeface="Times New Roman" panose="02020603050405020304" pitchFamily="18" charset="0"/>
                        </a:rPr>
                        <a:t>15.00</a:t>
                      </a:r>
                      <a:endParaRPr lang="es-PE" sz="1100" kern="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22472414"/>
                  </a:ext>
                </a:extLst>
              </a:tr>
            </a:tbl>
          </a:graphicData>
        </a:graphic>
      </p:graphicFrame>
      <p:sp>
        <p:nvSpPr>
          <p:cNvPr id="11" name="Marcador de contenido 1">
            <a:extLst>
              <a:ext uri="{FF2B5EF4-FFF2-40B4-BE49-F238E27FC236}">
                <a16:creationId xmlns:a16="http://schemas.microsoft.com/office/drawing/2014/main" id="{39A7CDC7-9775-4466-8B69-B88A05DF1653}"/>
              </a:ext>
            </a:extLst>
          </p:cNvPr>
          <p:cNvSpPr txBox="1">
            <a:spLocks/>
          </p:cNvSpPr>
          <p:nvPr/>
        </p:nvSpPr>
        <p:spPr>
          <a:xfrm>
            <a:off x="1430214" y="1832440"/>
            <a:ext cx="5282377" cy="56821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s-ES" sz="1800" dirty="0">
                <a:solidFill>
                  <a:srgbClr val="202124"/>
                </a:solidFill>
                <a:latin typeface="Times New Roman" panose="02020603050405020304" pitchFamily="18" charset="0"/>
              </a:rPr>
              <a:t>Costos de materiales</a:t>
            </a:r>
            <a:endParaRPr lang="en-US" dirty="0"/>
          </a:p>
        </p:txBody>
      </p:sp>
      <p:graphicFrame>
        <p:nvGraphicFramePr>
          <p:cNvPr id="12" name="Tabla 11">
            <a:extLst>
              <a:ext uri="{FF2B5EF4-FFF2-40B4-BE49-F238E27FC236}">
                <a16:creationId xmlns:a16="http://schemas.microsoft.com/office/drawing/2014/main" id="{DAFE2E99-1235-4617-837B-C10B33FF9CEF}"/>
              </a:ext>
            </a:extLst>
          </p:cNvPr>
          <p:cNvGraphicFramePr>
            <a:graphicFrameLocks noGrp="1"/>
          </p:cNvGraphicFramePr>
          <p:nvPr>
            <p:extLst>
              <p:ext uri="{D42A27DB-BD31-4B8C-83A1-F6EECF244321}">
                <p14:modId xmlns:p14="http://schemas.microsoft.com/office/powerpoint/2010/main" val="3527369587"/>
              </p:ext>
            </p:extLst>
          </p:nvPr>
        </p:nvGraphicFramePr>
        <p:xfrm>
          <a:off x="3559491" y="4028295"/>
          <a:ext cx="5073015" cy="1436626"/>
        </p:xfrm>
        <a:graphic>
          <a:graphicData uri="http://schemas.openxmlformats.org/drawingml/2006/table">
            <a:tbl>
              <a:tblPr firstRow="1" firstCol="1" bandRow="1"/>
              <a:tblGrid>
                <a:gridCol w="986155">
                  <a:extLst>
                    <a:ext uri="{9D8B030D-6E8A-4147-A177-3AD203B41FA5}">
                      <a16:colId xmlns:a16="http://schemas.microsoft.com/office/drawing/2014/main" val="1513154926"/>
                    </a:ext>
                  </a:extLst>
                </a:gridCol>
                <a:gridCol w="1176020">
                  <a:extLst>
                    <a:ext uri="{9D8B030D-6E8A-4147-A177-3AD203B41FA5}">
                      <a16:colId xmlns:a16="http://schemas.microsoft.com/office/drawing/2014/main" val="1937882852"/>
                    </a:ext>
                  </a:extLst>
                </a:gridCol>
                <a:gridCol w="930275">
                  <a:extLst>
                    <a:ext uri="{9D8B030D-6E8A-4147-A177-3AD203B41FA5}">
                      <a16:colId xmlns:a16="http://schemas.microsoft.com/office/drawing/2014/main" val="1458723552"/>
                    </a:ext>
                  </a:extLst>
                </a:gridCol>
                <a:gridCol w="1104900">
                  <a:extLst>
                    <a:ext uri="{9D8B030D-6E8A-4147-A177-3AD203B41FA5}">
                      <a16:colId xmlns:a16="http://schemas.microsoft.com/office/drawing/2014/main" val="1981386396"/>
                    </a:ext>
                  </a:extLst>
                </a:gridCol>
                <a:gridCol w="875665">
                  <a:extLst>
                    <a:ext uri="{9D8B030D-6E8A-4147-A177-3AD203B41FA5}">
                      <a16:colId xmlns:a16="http://schemas.microsoft.com/office/drawing/2014/main" val="3890075259"/>
                    </a:ext>
                  </a:extLst>
                </a:gridCol>
              </a:tblGrid>
              <a:tr h="0">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Ítem</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Descripción</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Tarifa por Hora (S/)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Horas estimadas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Costo total (S/)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2343409088"/>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1</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Investigación y Análisis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7.00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112</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784.00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945924525"/>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2</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Diseño</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7.00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96</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672.00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596323589"/>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3</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Codificación</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7.00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200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1400.00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55177153"/>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4</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Pruebas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7.00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56</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392.00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21527157"/>
                  </a:ext>
                </a:extLst>
              </a:tr>
              <a:tr h="0">
                <a:tc gridSpan="3">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s-PE"/>
                    </a:p>
                  </a:txBody>
                  <a:tcPr/>
                </a:tc>
                <a:tc hMerge="1">
                  <a:txBody>
                    <a:bodyPr/>
                    <a:lstStyle/>
                    <a:p>
                      <a:endParaRPr lang="es-PE"/>
                    </a:p>
                  </a:txBody>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Total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3284.00</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29769969"/>
                  </a:ext>
                </a:extLst>
              </a:tr>
            </a:tbl>
          </a:graphicData>
        </a:graphic>
      </p:graphicFrame>
    </p:spTree>
    <p:extLst>
      <p:ext uri="{BB962C8B-B14F-4D97-AF65-F5344CB8AC3E}">
        <p14:creationId xmlns:p14="http://schemas.microsoft.com/office/powerpoint/2010/main" val="35396482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B9C658E0-1E74-4CEB-920B-3AC250949875}"/>
              </a:ext>
            </a:extLst>
          </p:cNvPr>
          <p:cNvSpPr txBox="1">
            <a:spLocks/>
          </p:cNvSpPr>
          <p:nvPr/>
        </p:nvSpPr>
        <p:spPr>
          <a:xfrm>
            <a:off x="1277814" y="580292"/>
            <a:ext cx="8481648" cy="502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r>
              <a:rPr lang="es-PE" sz="2700" dirty="0">
                <a:solidFill>
                  <a:srgbClr val="FF0000"/>
                </a:solidFill>
                <a:effectLst>
                  <a:outerShdw blurRad="38100" dist="38100" dir="2700000" algn="tl">
                    <a:srgbClr val="000000">
                      <a:alpha val="43137"/>
                    </a:srgbClr>
                  </a:outerShdw>
                </a:effectLst>
              </a:rPr>
              <a:t>INVERSIÓN</a:t>
            </a:r>
          </a:p>
        </p:txBody>
      </p:sp>
      <p:graphicFrame>
        <p:nvGraphicFramePr>
          <p:cNvPr id="5" name="Tabla 4">
            <a:extLst>
              <a:ext uri="{FF2B5EF4-FFF2-40B4-BE49-F238E27FC236}">
                <a16:creationId xmlns:a16="http://schemas.microsoft.com/office/drawing/2014/main" id="{8882EEAB-248F-49BF-B880-4CFC7950E3FB}"/>
              </a:ext>
            </a:extLst>
          </p:cNvPr>
          <p:cNvGraphicFramePr>
            <a:graphicFrameLocks noGrp="1"/>
          </p:cNvGraphicFramePr>
          <p:nvPr>
            <p:extLst>
              <p:ext uri="{D42A27DB-BD31-4B8C-83A1-F6EECF244321}">
                <p14:modId xmlns:p14="http://schemas.microsoft.com/office/powerpoint/2010/main" val="3866711153"/>
              </p:ext>
            </p:extLst>
          </p:nvPr>
        </p:nvGraphicFramePr>
        <p:xfrm>
          <a:off x="3559492" y="4212639"/>
          <a:ext cx="5073015" cy="1621348"/>
        </p:xfrm>
        <a:graphic>
          <a:graphicData uri="http://schemas.openxmlformats.org/drawingml/2006/table">
            <a:tbl>
              <a:tblPr firstRow="1" firstCol="1" bandRow="1"/>
              <a:tblGrid>
                <a:gridCol w="1635125">
                  <a:extLst>
                    <a:ext uri="{9D8B030D-6E8A-4147-A177-3AD203B41FA5}">
                      <a16:colId xmlns:a16="http://schemas.microsoft.com/office/drawing/2014/main" val="505298624"/>
                    </a:ext>
                  </a:extLst>
                </a:gridCol>
                <a:gridCol w="1752600">
                  <a:extLst>
                    <a:ext uri="{9D8B030D-6E8A-4147-A177-3AD203B41FA5}">
                      <a16:colId xmlns:a16="http://schemas.microsoft.com/office/drawing/2014/main" val="1332709563"/>
                    </a:ext>
                  </a:extLst>
                </a:gridCol>
                <a:gridCol w="1685290">
                  <a:extLst>
                    <a:ext uri="{9D8B030D-6E8A-4147-A177-3AD203B41FA5}">
                      <a16:colId xmlns:a16="http://schemas.microsoft.com/office/drawing/2014/main" val="1008315810"/>
                    </a:ext>
                  </a:extLst>
                </a:gridCol>
              </a:tblGrid>
              <a:tr h="0">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N°</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1000"/>
                        </a:lnSpc>
                        <a:spcAft>
                          <a:spcPts val="0"/>
                        </a:spcAft>
                      </a:pPr>
                      <a:r>
                        <a:rPr lang="es-PE" sz="1200" b="1" dirty="0">
                          <a:effectLst/>
                          <a:latin typeface="Times New Roman" panose="02020603050405020304" pitchFamily="18" charset="0"/>
                          <a:ea typeface="Calibri" panose="020F0502020204030204" pitchFamily="34" charset="0"/>
                          <a:cs typeface="Times New Roman" panose="02020603050405020304" pitchFamily="18" charset="0"/>
                        </a:rPr>
                        <a:t>Descripción</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Costo total (S/)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3874109453"/>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1</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Costo de materiales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15.00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862481437"/>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2</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Costo de mano de obra</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3248.00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056963065"/>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3</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Costo de herramientas, máquinas y equipos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0.00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937163"/>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4</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Otros costos de implementación de mejora</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180.00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83043249"/>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a:txBody>
                    <a:bodyPr/>
                    <a:lstStyle/>
                    <a:p>
                      <a:pPr algn="ctr">
                        <a:lnSpc>
                          <a:spcPct val="101000"/>
                        </a:lnSpc>
                        <a:spcAft>
                          <a:spcPts val="0"/>
                        </a:spcAft>
                      </a:pP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Total</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3443.00</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86188575"/>
                  </a:ext>
                </a:extLst>
              </a:tr>
            </a:tbl>
          </a:graphicData>
        </a:graphic>
      </p:graphicFrame>
      <p:sp>
        <p:nvSpPr>
          <p:cNvPr id="10" name="Marcador de contenido 1">
            <a:extLst>
              <a:ext uri="{FF2B5EF4-FFF2-40B4-BE49-F238E27FC236}">
                <a16:creationId xmlns:a16="http://schemas.microsoft.com/office/drawing/2014/main" id="{95849EE7-3D1A-4763-B840-AAE2D298B1A7}"/>
              </a:ext>
            </a:extLst>
          </p:cNvPr>
          <p:cNvSpPr>
            <a:spLocks noGrp="1"/>
          </p:cNvSpPr>
          <p:nvPr>
            <p:ph idx="1"/>
          </p:nvPr>
        </p:nvSpPr>
        <p:spPr>
          <a:xfrm>
            <a:off x="1277813" y="3589175"/>
            <a:ext cx="5282377" cy="502750"/>
          </a:xfrm>
        </p:spPr>
        <p:txBody>
          <a:bodyPr>
            <a:normAutofit/>
          </a:bodyPr>
          <a:lstStyle/>
          <a:p>
            <a:pPr algn="just">
              <a:lnSpc>
                <a:spcPct val="150000"/>
              </a:lnSpc>
            </a:pPr>
            <a:r>
              <a:rPr lang="es-ES" sz="1800" dirty="0">
                <a:solidFill>
                  <a:srgbClr val="202124"/>
                </a:solidFill>
                <a:latin typeface="Times New Roman" panose="02020603050405020304" pitchFamily="18" charset="0"/>
              </a:rPr>
              <a:t>Costo total de la inversión de la mejora</a:t>
            </a:r>
            <a:endParaRPr lang="en-US" dirty="0"/>
          </a:p>
        </p:txBody>
      </p:sp>
      <p:sp>
        <p:nvSpPr>
          <p:cNvPr id="6" name="Marcador de contenido 1">
            <a:extLst>
              <a:ext uri="{FF2B5EF4-FFF2-40B4-BE49-F238E27FC236}">
                <a16:creationId xmlns:a16="http://schemas.microsoft.com/office/drawing/2014/main" id="{55062B4C-D057-4177-AEEB-BF39EB1AC5E1}"/>
              </a:ext>
            </a:extLst>
          </p:cNvPr>
          <p:cNvSpPr txBox="1">
            <a:spLocks/>
          </p:cNvSpPr>
          <p:nvPr/>
        </p:nvSpPr>
        <p:spPr>
          <a:xfrm>
            <a:off x="1277813" y="1585792"/>
            <a:ext cx="5282377" cy="50275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es-ES" sz="1800" dirty="0">
                <a:solidFill>
                  <a:srgbClr val="202124"/>
                </a:solidFill>
                <a:latin typeface="Times New Roman" panose="02020603050405020304" pitchFamily="18" charset="0"/>
              </a:rPr>
              <a:t>Otros costos de la implementación de la mejora</a:t>
            </a:r>
            <a:endParaRPr lang="en-US" dirty="0"/>
          </a:p>
        </p:txBody>
      </p:sp>
      <p:graphicFrame>
        <p:nvGraphicFramePr>
          <p:cNvPr id="2" name="Tabla 1">
            <a:extLst>
              <a:ext uri="{FF2B5EF4-FFF2-40B4-BE49-F238E27FC236}">
                <a16:creationId xmlns:a16="http://schemas.microsoft.com/office/drawing/2014/main" id="{3805AD9B-FC87-4766-9271-E8E25DF6F3A1}"/>
              </a:ext>
            </a:extLst>
          </p:cNvPr>
          <p:cNvGraphicFramePr>
            <a:graphicFrameLocks noGrp="1"/>
          </p:cNvGraphicFramePr>
          <p:nvPr>
            <p:extLst>
              <p:ext uri="{D42A27DB-BD31-4B8C-83A1-F6EECF244321}">
                <p14:modId xmlns:p14="http://schemas.microsoft.com/office/powerpoint/2010/main" val="1329242251"/>
              </p:ext>
            </p:extLst>
          </p:nvPr>
        </p:nvGraphicFramePr>
        <p:xfrm>
          <a:off x="3562032" y="2310606"/>
          <a:ext cx="5070475" cy="903035"/>
        </p:xfrm>
        <a:graphic>
          <a:graphicData uri="http://schemas.openxmlformats.org/drawingml/2006/table">
            <a:tbl>
              <a:tblPr firstRow="1" firstCol="1" bandRow="1"/>
              <a:tblGrid>
                <a:gridCol w="1226820">
                  <a:extLst>
                    <a:ext uri="{9D8B030D-6E8A-4147-A177-3AD203B41FA5}">
                      <a16:colId xmlns:a16="http://schemas.microsoft.com/office/drawing/2014/main" val="1995023981"/>
                    </a:ext>
                  </a:extLst>
                </a:gridCol>
                <a:gridCol w="1315085">
                  <a:extLst>
                    <a:ext uri="{9D8B030D-6E8A-4147-A177-3AD203B41FA5}">
                      <a16:colId xmlns:a16="http://schemas.microsoft.com/office/drawing/2014/main" val="2173885129"/>
                    </a:ext>
                  </a:extLst>
                </a:gridCol>
                <a:gridCol w="1282065">
                  <a:extLst>
                    <a:ext uri="{9D8B030D-6E8A-4147-A177-3AD203B41FA5}">
                      <a16:colId xmlns:a16="http://schemas.microsoft.com/office/drawing/2014/main" val="1633605907"/>
                    </a:ext>
                  </a:extLst>
                </a:gridCol>
                <a:gridCol w="1246505">
                  <a:extLst>
                    <a:ext uri="{9D8B030D-6E8A-4147-A177-3AD203B41FA5}">
                      <a16:colId xmlns:a16="http://schemas.microsoft.com/office/drawing/2014/main" val="690318632"/>
                    </a:ext>
                  </a:extLst>
                </a:gridCol>
              </a:tblGrid>
              <a:tr h="0">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Ítem</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Descripción</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Duración</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a:lnSpc>
                          <a:spcPct val="101000"/>
                        </a:lnSpc>
                        <a:spcAft>
                          <a:spcPts val="0"/>
                        </a:spcAft>
                      </a:pPr>
                      <a:r>
                        <a:rPr lang="es-PE" sz="1200" b="1">
                          <a:effectLst/>
                          <a:latin typeface="Times New Roman" panose="02020603050405020304" pitchFamily="18" charset="0"/>
                          <a:ea typeface="Calibri" panose="020F0502020204030204" pitchFamily="34" charset="0"/>
                          <a:cs typeface="Times New Roman" panose="02020603050405020304" pitchFamily="18" charset="0"/>
                        </a:rPr>
                        <a:t>Costo total (S/)</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4045081204"/>
                  </a:ext>
                </a:extLst>
              </a:tr>
              <a:tr h="0">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1</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API-SUNAT</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1 año</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180.00</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06018754"/>
                  </a:ext>
                </a:extLst>
              </a:tr>
              <a:tr h="0">
                <a:tc gridSpan="2">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 </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a:noFill/>
                    </a:lnB>
                  </a:tcPr>
                </a:tc>
                <a:tc hMerge="1">
                  <a:txBody>
                    <a:bodyPr/>
                    <a:lstStyle/>
                    <a:p>
                      <a:endParaRPr lang="es-PE"/>
                    </a:p>
                  </a:txBody>
                  <a:tcPr/>
                </a:tc>
                <a:tc>
                  <a:txBody>
                    <a:bodyPr/>
                    <a:lstStyle/>
                    <a:p>
                      <a:pPr algn="ctr">
                        <a:lnSpc>
                          <a:spcPct val="101000"/>
                        </a:lnSpc>
                        <a:spcAft>
                          <a:spcPts val="0"/>
                        </a:spcAft>
                      </a:pPr>
                      <a:r>
                        <a:rPr lang="es-PE" sz="1200">
                          <a:effectLst/>
                          <a:latin typeface="Times New Roman" panose="02020603050405020304" pitchFamily="18" charset="0"/>
                          <a:ea typeface="Calibri" panose="020F0502020204030204" pitchFamily="34" charset="0"/>
                          <a:cs typeface="Times New Roman" panose="02020603050405020304" pitchFamily="18" charset="0"/>
                        </a:rPr>
                        <a:t>Total</a:t>
                      </a:r>
                      <a:endParaRPr lang="es-PE"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1000"/>
                        </a:lnSpc>
                        <a:spcAft>
                          <a:spcPts val="0"/>
                        </a:spcAft>
                      </a:pPr>
                      <a:r>
                        <a:rPr lang="es-PE" sz="1200" dirty="0">
                          <a:effectLst/>
                          <a:latin typeface="Times New Roman" panose="02020603050405020304" pitchFamily="18" charset="0"/>
                          <a:ea typeface="Calibri" panose="020F0502020204030204" pitchFamily="34" charset="0"/>
                          <a:cs typeface="Times New Roman" panose="02020603050405020304" pitchFamily="18" charset="0"/>
                        </a:rPr>
                        <a:t>180.00</a:t>
                      </a:r>
                      <a:endParaRPr lang="es-PE"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04965861"/>
                  </a:ext>
                </a:extLst>
              </a:tr>
            </a:tbl>
          </a:graphicData>
        </a:graphic>
      </p:graphicFrame>
    </p:spTree>
    <p:extLst>
      <p:ext uri="{BB962C8B-B14F-4D97-AF65-F5344CB8AC3E}">
        <p14:creationId xmlns:p14="http://schemas.microsoft.com/office/powerpoint/2010/main" val="17301673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ítulo 1">
            <a:extLst>
              <a:ext uri="{FF2B5EF4-FFF2-40B4-BE49-F238E27FC236}">
                <a16:creationId xmlns:a16="http://schemas.microsoft.com/office/drawing/2014/main" id="{B9C658E0-1E74-4CEB-920B-3AC250949875}"/>
              </a:ext>
            </a:extLst>
          </p:cNvPr>
          <p:cNvSpPr txBox="1">
            <a:spLocks/>
          </p:cNvSpPr>
          <p:nvPr/>
        </p:nvSpPr>
        <p:spPr>
          <a:xfrm>
            <a:off x="1277814" y="580292"/>
            <a:ext cx="8481648" cy="502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r>
              <a:rPr lang="es-PE" sz="2700" dirty="0">
                <a:solidFill>
                  <a:srgbClr val="FF0000"/>
                </a:solidFill>
                <a:effectLst>
                  <a:outerShdw blurRad="38100" dist="38100" dir="2700000" algn="tl">
                    <a:srgbClr val="000000">
                      <a:alpha val="43137"/>
                    </a:srgbClr>
                  </a:outerShdw>
                </a:effectLst>
              </a:rPr>
              <a:t>DEMOSTRACIÓN</a:t>
            </a:r>
          </a:p>
        </p:txBody>
      </p:sp>
    </p:spTree>
    <p:extLst>
      <p:ext uri="{BB962C8B-B14F-4D97-AF65-F5344CB8AC3E}">
        <p14:creationId xmlns:p14="http://schemas.microsoft.com/office/powerpoint/2010/main" val="32560842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1">
            <a:extLst>
              <a:ext uri="{FF2B5EF4-FFF2-40B4-BE49-F238E27FC236}">
                <a16:creationId xmlns:a16="http://schemas.microsoft.com/office/drawing/2014/main" id="{F7EFE982-30F3-425B-998E-5D32AB36F9A2}"/>
              </a:ext>
            </a:extLst>
          </p:cNvPr>
          <p:cNvSpPr txBox="1">
            <a:spLocks/>
          </p:cNvSpPr>
          <p:nvPr/>
        </p:nvSpPr>
        <p:spPr>
          <a:xfrm>
            <a:off x="1277814" y="580292"/>
            <a:ext cx="8481648" cy="502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r>
              <a:rPr lang="es-PE" sz="2700" dirty="0">
                <a:solidFill>
                  <a:srgbClr val="FF0000"/>
                </a:solidFill>
                <a:effectLst>
                  <a:outerShdw blurRad="38100" dist="38100" dir="2700000" algn="tl">
                    <a:srgbClr val="000000">
                      <a:alpha val="43137"/>
                    </a:srgbClr>
                  </a:outerShdw>
                </a:effectLst>
              </a:rPr>
              <a:t>CONCLUSIONES</a:t>
            </a:r>
          </a:p>
        </p:txBody>
      </p:sp>
      <p:sp>
        <p:nvSpPr>
          <p:cNvPr id="2" name="Marcador de contenido 1"/>
          <p:cNvSpPr>
            <a:spLocks noGrp="1"/>
          </p:cNvSpPr>
          <p:nvPr>
            <p:ph idx="1"/>
          </p:nvPr>
        </p:nvSpPr>
        <p:spPr>
          <a:xfrm>
            <a:off x="1277814" y="1680040"/>
            <a:ext cx="5478586" cy="3776180"/>
          </a:xfrm>
        </p:spPr>
        <p:txBody>
          <a:bodyPr>
            <a:normAutofit fontScale="77500" lnSpcReduction="20000"/>
          </a:bodyPr>
          <a:lstStyle/>
          <a:p>
            <a:pPr algn="just">
              <a:lnSpc>
                <a:spcPct val="150000"/>
              </a:lnSpc>
            </a:pPr>
            <a:r>
              <a:rPr lang="es-PE" sz="1800" dirty="0">
                <a:solidFill>
                  <a:srgbClr val="202124"/>
                </a:solidFill>
                <a:latin typeface="Times New Roman" panose="02020603050405020304" pitchFamily="18" charset="0"/>
                <a:ea typeface="Calibri" panose="020F0502020204030204" pitchFamily="34" charset="0"/>
              </a:rPr>
              <a:t>El desarrollo e implementación de un sistema web para el control de ventas y construcción de casas tenía como objetivo poder asegurar la integridad de los datos correspondientes a los clientes, mostrando una información actualizada, lo cual, en revisiones con el administrador de la empresa, se logró.</a:t>
            </a:r>
          </a:p>
          <a:p>
            <a:pPr algn="just">
              <a:lnSpc>
                <a:spcPct val="150000"/>
              </a:lnSpc>
            </a:pPr>
            <a:r>
              <a:rPr lang="es-PE" sz="1800" dirty="0">
                <a:solidFill>
                  <a:srgbClr val="202124"/>
                </a:solidFill>
                <a:latin typeface="Times New Roman" panose="02020603050405020304" pitchFamily="18" charset="0"/>
                <a:ea typeface="Calibri" panose="020F0502020204030204" pitchFamily="34" charset="0"/>
              </a:rPr>
              <a:t>Se implementaron interfaces intuitivas con el fin de poder brindar al usuario una mejor experiencia en cuanto a la navegación por el sistema, mostrando un contendido estructurado para asi tener una mayor facilidad en cuanto a la búsqueda.</a:t>
            </a:r>
          </a:p>
          <a:p>
            <a:pPr algn="just">
              <a:lnSpc>
                <a:spcPct val="150000"/>
              </a:lnSpc>
            </a:pPr>
            <a:r>
              <a:rPr lang="es-PE" sz="1800" dirty="0">
                <a:solidFill>
                  <a:srgbClr val="202124"/>
                </a:solidFill>
                <a:latin typeface="Times New Roman" panose="02020603050405020304" pitchFamily="18" charset="0"/>
                <a:ea typeface="Calibri" panose="020F0502020204030204" pitchFamily="34" charset="0"/>
              </a:rPr>
              <a:t>Se llegaron a implementar medidas de seguridad como control de sesiones, esto con el fin de garantizar la confidencialidad de los datos, haciendo del sistema más seguro y confiable.</a:t>
            </a:r>
          </a:p>
        </p:txBody>
      </p:sp>
      <p:pic>
        <p:nvPicPr>
          <p:cNvPr id="3" name="Imagen 2">
            <a:extLst>
              <a:ext uri="{FF2B5EF4-FFF2-40B4-BE49-F238E27FC236}">
                <a16:creationId xmlns:a16="http://schemas.microsoft.com/office/drawing/2014/main" id="{D6DD09F3-81B1-4179-BB64-67AE9D5BBCCB}"/>
              </a:ext>
            </a:extLst>
          </p:cNvPr>
          <p:cNvPicPr>
            <a:picLocks noChangeAspect="1"/>
          </p:cNvPicPr>
          <p:nvPr/>
        </p:nvPicPr>
        <p:blipFill>
          <a:blip r:embed="rId2"/>
          <a:stretch>
            <a:fillRect/>
          </a:stretch>
        </p:blipFill>
        <p:spPr>
          <a:xfrm>
            <a:off x="7489296" y="1716555"/>
            <a:ext cx="3424890" cy="3424890"/>
          </a:xfrm>
          <a:prstGeom prst="rect">
            <a:avLst/>
          </a:prstGeom>
        </p:spPr>
      </p:pic>
    </p:spTree>
    <p:extLst>
      <p:ext uri="{BB962C8B-B14F-4D97-AF65-F5344CB8AC3E}">
        <p14:creationId xmlns:p14="http://schemas.microsoft.com/office/powerpoint/2010/main" val="32685128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70CEBBBB-AB7C-49AC-9DB2-0EF4348A59CD}"/>
              </a:ext>
            </a:extLst>
          </p:cNvPr>
          <p:cNvSpPr txBox="1">
            <a:spLocks/>
          </p:cNvSpPr>
          <p:nvPr/>
        </p:nvSpPr>
        <p:spPr>
          <a:xfrm>
            <a:off x="1277814" y="580292"/>
            <a:ext cx="8481648" cy="502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r>
              <a:rPr lang="es-PE" sz="2700" dirty="0">
                <a:solidFill>
                  <a:srgbClr val="FF0000"/>
                </a:solidFill>
                <a:effectLst>
                  <a:outerShdw blurRad="38100" dist="38100" dir="2700000" algn="tl">
                    <a:srgbClr val="000000">
                      <a:alpha val="43137"/>
                    </a:srgbClr>
                  </a:outerShdw>
                </a:effectLst>
              </a:rPr>
              <a:t>RECOMENDACIONES</a:t>
            </a:r>
          </a:p>
        </p:txBody>
      </p:sp>
      <p:sp>
        <p:nvSpPr>
          <p:cNvPr id="2" name="CuadroTexto 1">
            <a:extLst>
              <a:ext uri="{FF2B5EF4-FFF2-40B4-BE49-F238E27FC236}">
                <a16:creationId xmlns:a16="http://schemas.microsoft.com/office/drawing/2014/main" id="{702AAEC2-F783-B6C1-DFDC-12924E45FD99}"/>
              </a:ext>
            </a:extLst>
          </p:cNvPr>
          <p:cNvSpPr txBox="1"/>
          <p:nvPr/>
        </p:nvSpPr>
        <p:spPr>
          <a:xfrm>
            <a:off x="881270" y="2012042"/>
            <a:ext cx="6535530" cy="4197559"/>
          </a:xfrm>
          <a:prstGeom prst="rect">
            <a:avLst/>
          </a:prstGeom>
          <a:noFill/>
        </p:spPr>
        <p:txBody>
          <a:bodyPr wrap="square" rtlCol="0">
            <a:spAutoFit/>
          </a:bodyPr>
          <a:lstStyle/>
          <a:p>
            <a:pPr marL="556260" indent="-285750" algn="just">
              <a:lnSpc>
                <a:spcPct val="150000"/>
              </a:lnSpc>
              <a:buFont typeface="Arial" panose="020B0604020202020204" pitchFamily="34" charset="0"/>
              <a:buChar char="•"/>
            </a:pPr>
            <a:r>
              <a:rPr lang="es-PE" dirty="0">
                <a:solidFill>
                  <a:srgbClr val="202124"/>
                </a:solidFill>
                <a:latin typeface="Times New Roman" panose="02020603050405020304" pitchFamily="18" charset="0"/>
                <a:ea typeface="Calibri" panose="020F0502020204030204" pitchFamily="34" charset="0"/>
              </a:rPr>
              <a:t>Establecer reglas claras sobre el uso adecuado del sistema dentro de la empresa, esto con el fin de evitar fututos problemas por un uso inadecuado, ocasionando fallas en cuanto a su funcionabilidad.</a:t>
            </a:r>
          </a:p>
          <a:p>
            <a:pPr marL="556260" indent="-285750" algn="just">
              <a:lnSpc>
                <a:spcPct val="150000"/>
              </a:lnSpc>
              <a:buFont typeface="Arial" panose="020B0604020202020204" pitchFamily="34" charset="0"/>
              <a:buChar char="•"/>
            </a:pPr>
            <a:r>
              <a:rPr lang="es-PE" dirty="0">
                <a:solidFill>
                  <a:srgbClr val="202124"/>
                </a:solidFill>
                <a:latin typeface="Times New Roman" panose="02020603050405020304" pitchFamily="18" charset="0"/>
                <a:ea typeface="Calibri" panose="020F0502020204030204" pitchFamily="34" charset="0"/>
              </a:rPr>
              <a:t>Mantener una comunicación constante con los usuarios para que, en caso de cualquier problema, poder brindar una asistencia inmediata y eficaz.</a:t>
            </a:r>
          </a:p>
          <a:p>
            <a:pPr marL="556260" indent="-285750" algn="just">
              <a:lnSpc>
                <a:spcPct val="150000"/>
              </a:lnSpc>
              <a:buFont typeface="Arial" panose="020B0604020202020204" pitchFamily="34" charset="0"/>
              <a:buChar char="•"/>
            </a:pPr>
            <a:r>
              <a:rPr lang="es-PE" dirty="0">
                <a:solidFill>
                  <a:srgbClr val="202124"/>
                </a:solidFill>
                <a:latin typeface="Times New Roman" panose="02020603050405020304" pitchFamily="18" charset="0"/>
                <a:ea typeface="Calibri" panose="020F0502020204030204" pitchFamily="34" charset="0"/>
              </a:rPr>
              <a:t>Brindar una serie de capacitaciones periódicas, para poder mantener a los usuarios actualizados con la mejoras e implementaciones del sistema</a:t>
            </a:r>
          </a:p>
        </p:txBody>
      </p:sp>
      <p:pic>
        <p:nvPicPr>
          <p:cNvPr id="3" name="Imagen 2">
            <a:extLst>
              <a:ext uri="{FF2B5EF4-FFF2-40B4-BE49-F238E27FC236}">
                <a16:creationId xmlns:a16="http://schemas.microsoft.com/office/drawing/2014/main" id="{30CE9592-FF40-4CCE-BB41-51A31322E57D}"/>
              </a:ext>
            </a:extLst>
          </p:cNvPr>
          <p:cNvPicPr>
            <a:picLocks noChangeAspect="1"/>
          </p:cNvPicPr>
          <p:nvPr/>
        </p:nvPicPr>
        <p:blipFill>
          <a:blip r:embed="rId2"/>
          <a:stretch>
            <a:fillRect/>
          </a:stretch>
        </p:blipFill>
        <p:spPr>
          <a:xfrm>
            <a:off x="7753910" y="2674620"/>
            <a:ext cx="3556820" cy="2355816"/>
          </a:xfrm>
          <a:prstGeom prst="rect">
            <a:avLst/>
          </a:prstGeom>
        </p:spPr>
      </p:pic>
    </p:spTree>
    <p:extLst>
      <p:ext uri="{BB962C8B-B14F-4D97-AF65-F5344CB8AC3E}">
        <p14:creationId xmlns:p14="http://schemas.microsoft.com/office/powerpoint/2010/main" val="2867586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7844994"/>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1">
            <a:extLst>
              <a:ext uri="{FF2B5EF4-FFF2-40B4-BE49-F238E27FC236}">
                <a16:creationId xmlns:a16="http://schemas.microsoft.com/office/drawing/2014/main" id="{8B7BA285-4E0C-4E0C-923D-7A3051E80FAF}"/>
              </a:ext>
            </a:extLst>
          </p:cNvPr>
          <p:cNvSpPr txBox="1">
            <a:spLocks/>
          </p:cNvSpPr>
          <p:nvPr/>
        </p:nvSpPr>
        <p:spPr>
          <a:xfrm>
            <a:off x="1277814" y="580292"/>
            <a:ext cx="8481648" cy="502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r>
              <a:rPr lang="es-PE" sz="2700" dirty="0">
                <a:solidFill>
                  <a:srgbClr val="FF0000"/>
                </a:solidFill>
                <a:effectLst>
                  <a:outerShdw blurRad="38100" dist="38100" dir="2700000" algn="tl">
                    <a:srgbClr val="000000">
                      <a:alpha val="43137"/>
                    </a:srgbClr>
                  </a:outerShdw>
                </a:effectLst>
              </a:rPr>
              <a:t>DESCRIPCIÓN DE LA EMPRESA</a:t>
            </a:r>
          </a:p>
        </p:txBody>
      </p:sp>
      <p:sp>
        <p:nvSpPr>
          <p:cNvPr id="3" name="Marcador de contenido 1">
            <a:extLst>
              <a:ext uri="{FF2B5EF4-FFF2-40B4-BE49-F238E27FC236}">
                <a16:creationId xmlns:a16="http://schemas.microsoft.com/office/drawing/2014/main" id="{864D94A4-F446-8EB4-91F1-5CD12419F69C}"/>
              </a:ext>
            </a:extLst>
          </p:cNvPr>
          <p:cNvSpPr>
            <a:spLocks noGrp="1"/>
          </p:cNvSpPr>
          <p:nvPr>
            <p:ph idx="1"/>
          </p:nvPr>
        </p:nvSpPr>
        <p:spPr>
          <a:xfrm>
            <a:off x="1277814" y="1651001"/>
            <a:ext cx="6227886" cy="4626707"/>
          </a:xfrm>
        </p:spPr>
        <p:txBody>
          <a:bodyPr>
            <a:normAutofit/>
          </a:bodyPr>
          <a:lstStyle/>
          <a:p>
            <a:pPr marL="0" indent="0">
              <a:lnSpc>
                <a:spcPct val="150000"/>
              </a:lnSpc>
              <a:buNone/>
            </a:pPr>
            <a:r>
              <a:rPr lang="es-PE" dirty="0">
                <a:solidFill>
                  <a:srgbClr val="202124"/>
                </a:solidFill>
                <a:effectLst/>
                <a:latin typeface="Times New Roman" panose="02020603050405020304" pitchFamily="18" charset="0"/>
                <a:ea typeface="Calibri" panose="020F0502020204030204" pitchFamily="34" charset="0"/>
              </a:rPr>
              <a:t>La empresa </a:t>
            </a:r>
            <a:r>
              <a:rPr lang="es-PE" b="1" dirty="0" err="1">
                <a:solidFill>
                  <a:srgbClr val="202124"/>
                </a:solidFill>
                <a:effectLst/>
                <a:latin typeface="Times New Roman" panose="02020603050405020304" pitchFamily="18" charset="0"/>
                <a:ea typeface="Calibri" panose="020F0502020204030204" pitchFamily="34" charset="0"/>
              </a:rPr>
              <a:t>A.I.F</a:t>
            </a:r>
            <a:r>
              <a:rPr lang="es-PE" b="1" dirty="0">
                <a:solidFill>
                  <a:srgbClr val="202124"/>
                </a:solidFill>
                <a:effectLst/>
                <a:latin typeface="Times New Roman" panose="02020603050405020304" pitchFamily="18" charset="0"/>
                <a:ea typeface="Calibri" panose="020F0502020204030204" pitchFamily="34" charset="0"/>
              </a:rPr>
              <a:t> Contratistas Generales </a:t>
            </a:r>
            <a:r>
              <a:rPr lang="es-PE" b="1" dirty="0" err="1">
                <a:solidFill>
                  <a:srgbClr val="202124"/>
                </a:solidFill>
                <a:effectLst/>
                <a:latin typeface="Times New Roman" panose="02020603050405020304" pitchFamily="18" charset="0"/>
                <a:ea typeface="Calibri" panose="020F0502020204030204" pitchFamily="34" charset="0"/>
              </a:rPr>
              <a:t>S.A.C</a:t>
            </a:r>
            <a:r>
              <a:rPr lang="es-PE" b="1" dirty="0">
                <a:solidFill>
                  <a:srgbClr val="202124"/>
                </a:solidFill>
                <a:latin typeface="Times New Roman" panose="02020603050405020304" pitchFamily="18" charset="0"/>
                <a:ea typeface="Calibri" panose="020F0502020204030204" pitchFamily="34" charset="0"/>
              </a:rPr>
              <a:t>, </a:t>
            </a:r>
            <a:r>
              <a:rPr lang="es-PE" dirty="0">
                <a:solidFill>
                  <a:srgbClr val="202124"/>
                </a:solidFill>
                <a:latin typeface="Times New Roman" panose="02020603050405020304" pitchFamily="18" charset="0"/>
                <a:ea typeface="Calibri" panose="020F0502020204030204" pitchFamily="34" charset="0"/>
              </a:rPr>
              <a:t>es una empresa inmobiliaria constructora peruana, ubicada en </a:t>
            </a:r>
            <a:r>
              <a:rPr lang="es-PE" dirty="0" err="1">
                <a:solidFill>
                  <a:srgbClr val="202124"/>
                </a:solidFill>
                <a:latin typeface="Times New Roman" panose="02020603050405020304" pitchFamily="18" charset="0"/>
                <a:ea typeface="Calibri" panose="020F0502020204030204" pitchFamily="34" charset="0"/>
              </a:rPr>
              <a:t>Mza</a:t>
            </a:r>
            <a:r>
              <a:rPr lang="es-PE" dirty="0">
                <a:solidFill>
                  <a:srgbClr val="202124"/>
                </a:solidFill>
                <a:latin typeface="Times New Roman" panose="02020603050405020304" pitchFamily="18" charset="0"/>
                <a:ea typeface="Calibri" panose="020F0502020204030204" pitchFamily="34" charset="0"/>
              </a:rPr>
              <a:t>. B lote. 02 DPTO. 01 URB. Julio Arboleda - ICA- CHINCHA – CHINCHA ALTA, esta empresa se dedica a la venta de lotes y a la construcción de casas, también tiene como clientes a personas naturales o jurídicas</a:t>
            </a:r>
          </a:p>
        </p:txBody>
      </p:sp>
      <p:pic>
        <p:nvPicPr>
          <p:cNvPr id="2" name="Imagen 1">
            <a:extLst>
              <a:ext uri="{FF2B5EF4-FFF2-40B4-BE49-F238E27FC236}">
                <a16:creationId xmlns:a16="http://schemas.microsoft.com/office/drawing/2014/main" id="{425144A5-2337-49AF-91F8-33287B1C39EB}"/>
              </a:ext>
            </a:extLst>
          </p:cNvPr>
          <p:cNvPicPr>
            <a:picLocks noChangeAspect="1"/>
          </p:cNvPicPr>
          <p:nvPr/>
        </p:nvPicPr>
        <p:blipFill rotWithShape="1">
          <a:blip r:embed="rId2"/>
          <a:srcRect r="68898"/>
          <a:stretch/>
        </p:blipFill>
        <p:spPr>
          <a:xfrm>
            <a:off x="8280843" y="1938548"/>
            <a:ext cx="2957238" cy="2980903"/>
          </a:xfrm>
          <a:prstGeom prst="rect">
            <a:avLst/>
          </a:prstGeom>
        </p:spPr>
      </p:pic>
    </p:spTree>
    <p:extLst>
      <p:ext uri="{BB962C8B-B14F-4D97-AF65-F5344CB8AC3E}">
        <p14:creationId xmlns:p14="http://schemas.microsoft.com/office/powerpoint/2010/main" val="6419164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6AC60B3-9970-4DE5-8D20-589A250AF72D}"/>
              </a:ext>
            </a:extLst>
          </p:cNvPr>
          <p:cNvSpPr txBox="1">
            <a:spLocks/>
          </p:cNvSpPr>
          <p:nvPr/>
        </p:nvSpPr>
        <p:spPr>
          <a:xfrm>
            <a:off x="1277814" y="580292"/>
            <a:ext cx="8481648" cy="502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r>
              <a:rPr lang="es-PE" sz="2700" dirty="0">
                <a:solidFill>
                  <a:srgbClr val="FF0000"/>
                </a:solidFill>
                <a:effectLst>
                  <a:outerShdw blurRad="38100" dist="38100" dir="2700000" algn="tl">
                    <a:srgbClr val="000000">
                      <a:alpha val="43137"/>
                    </a:srgbClr>
                  </a:outerShdw>
                </a:effectLst>
              </a:rPr>
              <a:t>PROBLEMÁTICA</a:t>
            </a:r>
          </a:p>
        </p:txBody>
      </p:sp>
      <p:sp>
        <p:nvSpPr>
          <p:cNvPr id="2" name="CuadroTexto 1">
            <a:extLst>
              <a:ext uri="{FF2B5EF4-FFF2-40B4-BE49-F238E27FC236}">
                <a16:creationId xmlns:a16="http://schemas.microsoft.com/office/drawing/2014/main" id="{7D5DAAB2-077B-3BA4-9881-B75198AC7ECD}"/>
              </a:ext>
            </a:extLst>
          </p:cNvPr>
          <p:cNvSpPr txBox="1"/>
          <p:nvPr/>
        </p:nvSpPr>
        <p:spPr>
          <a:xfrm>
            <a:off x="596349" y="1881809"/>
            <a:ext cx="9469671" cy="4321183"/>
          </a:xfrm>
          <a:prstGeom prst="rect">
            <a:avLst/>
          </a:prstGeom>
          <a:noFill/>
        </p:spPr>
        <p:txBody>
          <a:bodyPr wrap="square" rtlCol="0">
            <a:spAutoFit/>
          </a:bodyPr>
          <a:lstStyle/>
          <a:p>
            <a:pPr marL="270510" algn="just">
              <a:lnSpc>
                <a:spcPct val="107000"/>
              </a:lnSpc>
            </a:pPr>
            <a:r>
              <a:rPr lang="es-PE" sz="2000" dirty="0">
                <a:effectLst/>
                <a:latin typeface="Times New Roman" panose="02020603050405020304" pitchFamily="18" charset="0"/>
                <a:ea typeface="Calibri" panose="020F0502020204030204" pitchFamily="34" charset="0"/>
                <a:cs typeface="Times New Roman" panose="02020603050405020304" pitchFamily="18" charset="0"/>
              </a:rPr>
              <a:t>Después de estudiar y analizar el proceso de ventas, y observar las acciones realizadas en el proceso, se pudo apreciar una mala gestión de datos, ya que cada área al contar con sus propios formatos para el llenado de la informaci</a:t>
            </a:r>
            <a:r>
              <a:rPr lang="es-PE" sz="2000" dirty="0">
                <a:latin typeface="Times New Roman" panose="02020603050405020304" pitchFamily="18" charset="0"/>
                <a:ea typeface="Calibri" panose="020F0502020204030204" pitchFamily="34" charset="0"/>
                <a:cs typeface="Times New Roman" panose="02020603050405020304" pitchFamily="18" charset="0"/>
              </a:rPr>
              <a:t>ón </a:t>
            </a:r>
            <a:r>
              <a:rPr lang="es-PE" sz="2000" dirty="0">
                <a:effectLst/>
                <a:latin typeface="Times New Roman" panose="02020603050405020304" pitchFamily="18" charset="0"/>
                <a:ea typeface="Calibri" panose="020F0502020204030204" pitchFamily="34" charset="0"/>
                <a:cs typeface="Times New Roman" panose="02020603050405020304" pitchFamily="18" charset="0"/>
              </a:rPr>
              <a:t>del cliente, muchas veces se cometían errores y la información no coincidía, esto se vio tanto en los registros de lotes como en el de los clientes.</a:t>
            </a:r>
          </a:p>
          <a:p>
            <a:pPr marL="270510" algn="just">
              <a:lnSpc>
                <a:spcPct val="107000"/>
              </a:lnSpc>
            </a:pPr>
            <a:endParaRPr lang="es-PE" sz="2000" dirty="0">
              <a:latin typeface="Times New Roman" panose="02020603050405020304" pitchFamily="18" charset="0"/>
              <a:ea typeface="Calibri" panose="020F0502020204030204" pitchFamily="34" charset="0"/>
              <a:cs typeface="Times New Roman" panose="02020603050405020304" pitchFamily="18" charset="0"/>
            </a:endParaRPr>
          </a:p>
          <a:p>
            <a:pPr marL="270510" algn="just">
              <a:lnSpc>
                <a:spcPct val="107000"/>
              </a:lnSpc>
            </a:pPr>
            <a:r>
              <a:rPr lang="es-PE" sz="2000" dirty="0">
                <a:effectLst/>
                <a:latin typeface="Times New Roman" panose="02020603050405020304" pitchFamily="18" charset="0"/>
                <a:ea typeface="Calibri" panose="020F0502020204030204" pitchFamily="34" charset="0"/>
                <a:cs typeface="Times New Roman" panose="02020603050405020304" pitchFamily="18" charset="0"/>
              </a:rPr>
              <a:t>En base a esta situación, se llego a identificar los siguientes problemas:</a:t>
            </a:r>
          </a:p>
          <a:p>
            <a:pPr marL="270510" algn="just">
              <a:lnSpc>
                <a:spcPct val="107000"/>
              </a:lnSpc>
            </a:pPr>
            <a:endParaRPr lang="es-PE" sz="2000" dirty="0">
              <a:latin typeface="Times New Roman" panose="02020603050405020304" pitchFamily="18" charset="0"/>
              <a:ea typeface="Calibri" panose="020F0502020204030204" pitchFamily="34" charset="0"/>
              <a:cs typeface="Times New Roman" panose="02020603050405020304" pitchFamily="18" charset="0"/>
            </a:endParaRPr>
          </a:p>
          <a:p>
            <a:pPr marL="270510" algn="just">
              <a:lnSpc>
                <a:spcPct val="107000"/>
              </a:lnSpc>
            </a:pPr>
            <a:r>
              <a:rPr lang="es-PE" sz="2000" dirty="0">
                <a:effectLst/>
                <a:latin typeface="Times New Roman" panose="02020603050405020304" pitchFamily="18" charset="0"/>
                <a:ea typeface="Calibri" panose="020F0502020204030204" pitchFamily="34" charset="0"/>
                <a:cs typeface="Times New Roman" panose="02020603050405020304" pitchFamily="18" charset="0"/>
              </a:rPr>
              <a:t>- Los registros de ventas, presentaban duplicidad de datos.</a:t>
            </a:r>
          </a:p>
          <a:p>
            <a:pPr marL="270510" algn="just">
              <a:lnSpc>
                <a:spcPct val="107000"/>
              </a:lnSpc>
            </a:pPr>
            <a:r>
              <a:rPr lang="es-PE" sz="2000" dirty="0">
                <a:latin typeface="Times New Roman" panose="02020603050405020304" pitchFamily="18" charset="0"/>
                <a:ea typeface="Calibri" panose="020F0502020204030204" pitchFamily="34" charset="0"/>
                <a:cs typeface="Times New Roman" panose="02020603050405020304" pitchFamily="18" charset="0"/>
              </a:rPr>
              <a:t>-</a:t>
            </a:r>
            <a:r>
              <a:rPr lang="es-PE" sz="2000" dirty="0">
                <a:effectLst/>
                <a:latin typeface="Times New Roman" panose="02020603050405020304" pitchFamily="18" charset="0"/>
                <a:ea typeface="Calibri" panose="020F0502020204030204" pitchFamily="34" charset="0"/>
                <a:cs typeface="Times New Roman" panose="02020603050405020304" pitchFamily="18" charset="0"/>
              </a:rPr>
              <a:t> Los registros de lotes, casas y clientes, presentaban datos obsoletos (</a:t>
            </a:r>
            <a:r>
              <a:rPr lang="es-PE" sz="2000" b="1" dirty="0">
                <a:effectLst/>
                <a:latin typeface="Times New Roman" panose="02020603050405020304" pitchFamily="18" charset="0"/>
                <a:ea typeface="Calibri" panose="020F0502020204030204" pitchFamily="34" charset="0"/>
                <a:cs typeface="Times New Roman" panose="02020603050405020304" pitchFamily="18" charset="0"/>
              </a:rPr>
              <a:t>sin actualizar</a:t>
            </a:r>
            <a:r>
              <a:rPr lang="es-PE" sz="2000" dirty="0">
                <a:effectLst/>
                <a:latin typeface="Times New Roman" panose="02020603050405020304" pitchFamily="18" charset="0"/>
                <a:ea typeface="Calibri" panose="020F0502020204030204" pitchFamily="34" charset="0"/>
                <a:cs typeface="Times New Roman" panose="02020603050405020304" pitchFamily="18" charset="0"/>
              </a:rPr>
              <a:t>).</a:t>
            </a:r>
          </a:p>
          <a:p>
            <a:pPr marL="270510"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a:t>
            </a:r>
            <a:r>
              <a:rPr lang="es-PE" sz="2000" dirty="0">
                <a:latin typeface="Times New Roman" panose="02020603050405020304" pitchFamily="18" charset="0"/>
                <a:ea typeface="Calibri" panose="020F0502020204030204" pitchFamily="34" charset="0"/>
                <a:cs typeface="Times New Roman" panose="02020603050405020304" pitchFamily="18" charset="0"/>
              </a:rPr>
              <a:t> Los registros de las ventas mostraban inconsistencia de datos ,ya que no coincidían con otros registros donde aparecía el mismo cliente.</a:t>
            </a:r>
            <a:endParaRPr lang="es-PE" sz="2000" dirty="0">
              <a:effectLst/>
              <a:latin typeface="Times New Roman" panose="02020603050405020304" pitchFamily="18"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20117179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6AC60B3-9970-4DE5-8D20-589A250AF72D}"/>
              </a:ext>
            </a:extLst>
          </p:cNvPr>
          <p:cNvSpPr txBox="1">
            <a:spLocks/>
          </p:cNvSpPr>
          <p:nvPr/>
        </p:nvSpPr>
        <p:spPr>
          <a:xfrm>
            <a:off x="1277814" y="580292"/>
            <a:ext cx="8481648" cy="5027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r>
              <a:rPr lang="es-PE" sz="2700" dirty="0">
                <a:solidFill>
                  <a:srgbClr val="FF0000"/>
                </a:solidFill>
                <a:effectLst>
                  <a:outerShdw blurRad="38100" dist="38100" dir="2700000" algn="tl">
                    <a:srgbClr val="000000">
                      <a:alpha val="43137"/>
                    </a:srgbClr>
                  </a:outerShdw>
                </a:effectLst>
              </a:rPr>
              <a:t>OBJETIVOS DEL PROYECTO</a:t>
            </a:r>
          </a:p>
        </p:txBody>
      </p:sp>
      <p:sp>
        <p:nvSpPr>
          <p:cNvPr id="2" name="CuadroTexto 1">
            <a:extLst>
              <a:ext uri="{FF2B5EF4-FFF2-40B4-BE49-F238E27FC236}">
                <a16:creationId xmlns:a16="http://schemas.microsoft.com/office/drawing/2014/main" id="{7D5DAAB2-077B-3BA4-9881-B75198AC7ECD}"/>
              </a:ext>
            </a:extLst>
          </p:cNvPr>
          <p:cNvSpPr txBox="1"/>
          <p:nvPr/>
        </p:nvSpPr>
        <p:spPr>
          <a:xfrm>
            <a:off x="565869" y="1548854"/>
            <a:ext cx="9926871" cy="5309146"/>
          </a:xfrm>
          <a:prstGeom prst="rect">
            <a:avLst/>
          </a:prstGeom>
          <a:noFill/>
        </p:spPr>
        <p:txBody>
          <a:bodyPr wrap="square" rtlCol="0">
            <a:spAutoFit/>
          </a:bodyPr>
          <a:lstStyle/>
          <a:p>
            <a:pPr marL="613410"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Objetivo general</a:t>
            </a:r>
          </a:p>
          <a:p>
            <a:pPr marL="1070610" lvl="1" indent="-342900" algn="just">
              <a:lnSpc>
                <a:spcPct val="107000"/>
              </a:lnSpc>
              <a:buFont typeface="Arial" panose="020B0604020202020204" pitchFamily="34" charset="0"/>
              <a:buChar char="•"/>
            </a:pPr>
            <a:r>
              <a:rPr lang="es-ES" sz="2000" dirty="0">
                <a:latin typeface="Times New Roman" panose="02020603050405020304" pitchFamily="18" charset="0"/>
                <a:ea typeface="Calibri" panose="020F0502020204030204" pitchFamily="34" charset="0"/>
                <a:cs typeface="Times New Roman" panose="02020603050405020304" pitchFamily="18" charset="0"/>
              </a:rPr>
              <a:t>Mediante la implementación de un sistema web, se espera poder mejorar y optimizar la gestión de datos dentro de la empresa </a:t>
            </a:r>
            <a:r>
              <a:rPr lang="es-ES" sz="2000" b="1" dirty="0" err="1">
                <a:latin typeface="Times New Roman" panose="02020603050405020304" pitchFamily="18" charset="0"/>
                <a:ea typeface="Calibri" panose="020F0502020204030204" pitchFamily="34" charset="0"/>
                <a:cs typeface="Times New Roman" panose="02020603050405020304" pitchFamily="18" charset="0"/>
              </a:rPr>
              <a:t>A.I.F</a:t>
            </a:r>
            <a:r>
              <a:rPr lang="es-ES" sz="2000" b="1" dirty="0">
                <a:latin typeface="Times New Roman" panose="02020603050405020304" pitchFamily="18" charset="0"/>
                <a:ea typeface="Calibri" panose="020F0502020204030204" pitchFamily="34" charset="0"/>
                <a:cs typeface="Times New Roman" panose="02020603050405020304" pitchFamily="18" charset="0"/>
              </a:rPr>
              <a:t> Contratistas Generales </a:t>
            </a:r>
            <a:r>
              <a:rPr lang="es-ES" sz="2000" b="1" dirty="0" err="1">
                <a:latin typeface="Times New Roman" panose="02020603050405020304" pitchFamily="18" charset="0"/>
                <a:ea typeface="Calibri" panose="020F0502020204030204" pitchFamily="34" charset="0"/>
                <a:cs typeface="Times New Roman" panose="02020603050405020304" pitchFamily="18" charset="0"/>
              </a:rPr>
              <a:t>S.A.C</a:t>
            </a:r>
            <a:r>
              <a:rPr lang="es-ES" sz="2000" b="1" dirty="0">
                <a:latin typeface="Times New Roman" panose="02020603050405020304" pitchFamily="18" charset="0"/>
                <a:ea typeface="Calibri" panose="020F0502020204030204" pitchFamily="34" charset="0"/>
                <a:cs typeface="Times New Roman" panose="02020603050405020304" pitchFamily="18" charset="0"/>
              </a:rPr>
              <a:t>,</a:t>
            </a:r>
            <a:r>
              <a:rPr lang="es-ES" sz="2000" dirty="0">
                <a:latin typeface="Times New Roman" panose="02020603050405020304" pitchFamily="18" charset="0"/>
                <a:ea typeface="Calibri" panose="020F0502020204030204" pitchFamily="34" charset="0"/>
                <a:cs typeface="Times New Roman" panose="02020603050405020304" pitchFamily="18" charset="0"/>
              </a:rPr>
              <a:t> todo esto con el objetivo de guardar la integridad de los datos, y de esta forma disminuir el margen de error y eliminar la redundancia de datos.</a:t>
            </a:r>
            <a:endParaRPr lang="es-PE" sz="2000" dirty="0">
              <a:latin typeface="Times New Roman" panose="02020603050405020304" pitchFamily="18" charset="0"/>
              <a:ea typeface="Calibri" panose="020F0502020204030204" pitchFamily="34" charset="0"/>
              <a:cs typeface="Times New Roman" panose="02020603050405020304" pitchFamily="18" charset="0"/>
            </a:endParaRPr>
          </a:p>
          <a:p>
            <a:pPr marL="613410" indent="-342900" algn="just">
              <a:lnSpc>
                <a:spcPct val="107000"/>
              </a:lnSpc>
              <a:buFont typeface="Arial" panose="020B0604020202020204" pitchFamily="34" charset="0"/>
              <a:buChar char="•"/>
            </a:pPr>
            <a:endParaRPr lang="es-ES" sz="2000" b="1" dirty="0">
              <a:latin typeface="Times New Roman" panose="02020603050405020304" pitchFamily="18" charset="0"/>
              <a:ea typeface="Calibri" panose="020F0502020204030204" pitchFamily="34" charset="0"/>
              <a:cs typeface="Times New Roman" panose="02020603050405020304" pitchFamily="18" charset="0"/>
            </a:endParaRPr>
          </a:p>
          <a:p>
            <a:pPr marL="613410"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Objetivos específicos</a:t>
            </a:r>
          </a:p>
          <a:p>
            <a:pPr marL="1070610" lvl="1" indent="-342900" algn="just">
              <a:lnSpc>
                <a:spcPct val="107000"/>
              </a:lnSpc>
              <a:buFont typeface="Arial" panose="020B0604020202020204" pitchFamily="34" charset="0"/>
              <a:buChar char="•"/>
            </a:pPr>
            <a:r>
              <a:rPr lang="es-PE" sz="2000" dirty="0">
                <a:latin typeface="Times New Roman" panose="02020603050405020304" pitchFamily="18" charset="0"/>
                <a:ea typeface="Calibri" panose="020F0502020204030204" pitchFamily="34" charset="0"/>
                <a:cs typeface="Times New Roman" panose="02020603050405020304" pitchFamily="18" charset="0"/>
              </a:rPr>
              <a:t>Establecer una secuencia de pasos específicas para los procesos que se realizarán en el sistema.</a:t>
            </a:r>
          </a:p>
          <a:p>
            <a:pPr marL="1070610" lvl="1" indent="-342900" algn="just">
              <a:lnSpc>
                <a:spcPct val="107000"/>
              </a:lnSpc>
              <a:buFont typeface="Arial" panose="020B0604020202020204" pitchFamily="34" charset="0"/>
              <a:buChar char="•"/>
            </a:pPr>
            <a:r>
              <a:rPr lang="es-PE" sz="2000" dirty="0">
                <a:latin typeface="Times New Roman" panose="02020603050405020304" pitchFamily="18" charset="0"/>
                <a:ea typeface="Calibri" panose="020F0502020204030204" pitchFamily="34" charset="0"/>
                <a:cs typeface="Times New Roman" panose="02020603050405020304" pitchFamily="18" charset="0"/>
              </a:rPr>
              <a:t>Garantizar la fiabilidad e integridad de los datos.</a:t>
            </a:r>
          </a:p>
          <a:p>
            <a:pPr marL="1070610" lvl="1" indent="-342900" algn="just">
              <a:lnSpc>
                <a:spcPct val="107000"/>
              </a:lnSpc>
              <a:buFont typeface="Arial" panose="020B0604020202020204" pitchFamily="34" charset="0"/>
              <a:buChar char="•"/>
            </a:pPr>
            <a:r>
              <a:rPr lang="es-PE" sz="2000" dirty="0">
                <a:latin typeface="Times New Roman" panose="02020603050405020304" pitchFamily="18" charset="0"/>
                <a:ea typeface="Calibri" panose="020F0502020204030204" pitchFamily="34" charset="0"/>
                <a:cs typeface="Times New Roman" panose="02020603050405020304" pitchFamily="18" charset="0"/>
              </a:rPr>
              <a:t>Establecer un formato o plantilla específica de acuerdo a los reportes.</a:t>
            </a:r>
          </a:p>
          <a:p>
            <a:pPr marL="1070610" lvl="1" indent="-342900" algn="just">
              <a:lnSpc>
                <a:spcPct val="107000"/>
              </a:lnSpc>
              <a:buFont typeface="Arial" panose="020B0604020202020204" pitchFamily="34" charset="0"/>
              <a:buChar char="•"/>
            </a:pPr>
            <a:r>
              <a:rPr lang="es-PE" sz="2000" dirty="0">
                <a:latin typeface="Times New Roman" panose="02020603050405020304" pitchFamily="18" charset="0"/>
                <a:ea typeface="Calibri" panose="020F0502020204030204" pitchFamily="34" charset="0"/>
                <a:cs typeface="Times New Roman" panose="02020603050405020304" pitchFamily="18" charset="0"/>
              </a:rPr>
              <a:t>Agilizar los procesos relacionados con el proceso de ventas</a:t>
            </a:r>
          </a:p>
          <a:p>
            <a:pPr marL="1070610" lvl="1" indent="-342900" algn="just">
              <a:lnSpc>
                <a:spcPct val="107000"/>
              </a:lnSpc>
              <a:buFont typeface="Arial" panose="020B0604020202020204" pitchFamily="34" charset="0"/>
              <a:buChar char="•"/>
            </a:pPr>
            <a:r>
              <a:rPr lang="es-PE" sz="2000" dirty="0">
                <a:latin typeface="Times New Roman" panose="02020603050405020304" pitchFamily="18" charset="0"/>
                <a:ea typeface="Calibri" panose="020F0502020204030204" pitchFamily="34" charset="0"/>
                <a:cs typeface="Times New Roman" panose="02020603050405020304" pitchFamily="18" charset="0"/>
              </a:rPr>
              <a:t>Diseñar un programa de capacitación hacia el personal, para así manejar el uso adecuado del sistema.</a:t>
            </a:r>
          </a:p>
          <a:p>
            <a:pPr marL="1070610" lvl="1" indent="-342900" algn="just">
              <a:lnSpc>
                <a:spcPct val="107000"/>
              </a:lnSpc>
              <a:buFont typeface="Arial" panose="020B0604020202020204" pitchFamily="34" charset="0"/>
              <a:buChar char="•"/>
            </a:pPr>
            <a:endParaRPr lang="es-ES" sz="2000" b="1" dirty="0">
              <a:latin typeface="Times New Roman" panose="02020603050405020304" pitchFamily="18" charset="0"/>
              <a:ea typeface="Calibri" panose="020F0502020204030204" pitchFamily="34" charset="0"/>
              <a:cs typeface="Times New Roman" panose="02020603050405020304" pitchFamily="18" charset="0"/>
            </a:endParaRPr>
          </a:p>
          <a:p>
            <a:endParaRPr lang="es-PE" dirty="0"/>
          </a:p>
        </p:txBody>
      </p:sp>
    </p:spTree>
    <p:extLst>
      <p:ext uri="{BB962C8B-B14F-4D97-AF65-F5344CB8AC3E}">
        <p14:creationId xmlns:p14="http://schemas.microsoft.com/office/powerpoint/2010/main" val="6688517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6AC60B3-9970-4DE5-8D20-589A250AF72D}"/>
              </a:ext>
            </a:extLst>
          </p:cNvPr>
          <p:cNvSpPr txBox="1">
            <a:spLocks/>
          </p:cNvSpPr>
          <p:nvPr/>
        </p:nvSpPr>
        <p:spPr>
          <a:xfrm>
            <a:off x="1277814" y="580292"/>
            <a:ext cx="8481648" cy="5027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lnSpc>
                <a:spcPct val="120000"/>
              </a:lnSpc>
            </a:pPr>
            <a:r>
              <a:rPr lang="es-ES" sz="1900" dirty="0">
                <a:solidFill>
                  <a:srgbClr val="FF0000"/>
                </a:solidFill>
                <a:effectLst>
                  <a:outerShdw blurRad="38100" dist="38100" dir="2700000" algn="tl">
                    <a:srgbClr val="000000">
                      <a:alpha val="43137"/>
                    </a:srgbClr>
                  </a:outerShdw>
                </a:effectLst>
              </a:rPr>
              <a:t>MARCO TEÓRICO</a:t>
            </a:r>
            <a:endParaRPr lang="es-PE" sz="1900" dirty="0">
              <a:solidFill>
                <a:srgbClr val="FF0000"/>
              </a:solidFill>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6A05B886-19CB-4B63-BECB-72BCEEB9C59F}"/>
              </a:ext>
            </a:extLst>
          </p:cNvPr>
          <p:cNvSpPr txBox="1"/>
          <p:nvPr/>
        </p:nvSpPr>
        <p:spPr>
          <a:xfrm>
            <a:off x="565869" y="1548854"/>
            <a:ext cx="9926871" cy="4021935"/>
          </a:xfrm>
          <a:prstGeom prst="rect">
            <a:avLst/>
          </a:prstGeom>
          <a:noFill/>
        </p:spPr>
        <p:txBody>
          <a:bodyPr wrap="square" rtlCol="0">
            <a:spAutoFit/>
          </a:bodyPr>
          <a:lstStyle/>
          <a:p>
            <a:pPr marL="1070610" lvl="1"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MYSQL</a:t>
            </a:r>
          </a:p>
          <a:p>
            <a:pPr marL="1184910" lvl="2"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Es un sistema de gestión de base  de datos relacional que es muy conocido por ser rápido, confiable y fácil de usar.</a:t>
            </a:r>
          </a:p>
          <a:p>
            <a:pPr marL="1184910" lvl="2" algn="just">
              <a:lnSpc>
                <a:spcPct val="107000"/>
              </a:lnSpc>
            </a:pPr>
            <a:endParaRPr lang="es-ES" sz="2000" dirty="0">
              <a:latin typeface="Times New Roman" panose="02020603050405020304" pitchFamily="18" charset="0"/>
              <a:ea typeface="Calibri" panose="020F0502020204030204" pitchFamily="34" charset="0"/>
              <a:cs typeface="Times New Roman" panose="02020603050405020304" pitchFamily="18" charset="0"/>
            </a:endParaRPr>
          </a:p>
          <a:p>
            <a:pPr marL="1070610" lvl="1"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JAVASCRIPT</a:t>
            </a:r>
          </a:p>
          <a:p>
            <a:pPr marL="1184910" lvl="2"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Es un lenguaje ampliamente utilizado en el desarrollo web. Es conocido por ser un lenguaje de scripting del lado del cliente que permite a los desarrolladores crear páginas web interactivas y dinámicas.</a:t>
            </a:r>
          </a:p>
          <a:p>
            <a:pPr marL="1184910" lvl="2" algn="just">
              <a:lnSpc>
                <a:spcPct val="107000"/>
              </a:lnSpc>
            </a:pPr>
            <a:endParaRPr lang="es-ES" sz="2000" dirty="0">
              <a:latin typeface="Times New Roman" panose="02020603050405020304" pitchFamily="18" charset="0"/>
              <a:ea typeface="Calibri" panose="020F0502020204030204" pitchFamily="34" charset="0"/>
              <a:cs typeface="Times New Roman" panose="02020603050405020304" pitchFamily="18" charset="0"/>
            </a:endParaRPr>
          </a:p>
          <a:p>
            <a:pPr marL="1070610" lvl="1"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CSS</a:t>
            </a:r>
          </a:p>
          <a:p>
            <a:pPr marL="1184910" lvl="2"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Es un lenguaje de hojas de estilo utilizado para definir el aspecto y formato de los documentos HTML</a:t>
            </a:r>
            <a:r>
              <a:rPr lang="es-PE" sz="2000" dirty="0">
                <a:latin typeface="Times New Roman" panose="02020603050405020304" pitchFamily="18" charset="0"/>
                <a:ea typeface="Calibri" panose="020F0502020204030204" pitchFamily="34" charset="0"/>
                <a:cs typeface="Times New Roman" panose="02020603050405020304" pitchFamily="18" charset="0"/>
              </a:rPr>
              <a:t>.</a:t>
            </a:r>
            <a:endParaRPr lang="es-ES"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985170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6AC60B3-9970-4DE5-8D20-589A250AF72D}"/>
              </a:ext>
            </a:extLst>
          </p:cNvPr>
          <p:cNvSpPr txBox="1">
            <a:spLocks/>
          </p:cNvSpPr>
          <p:nvPr/>
        </p:nvSpPr>
        <p:spPr>
          <a:xfrm>
            <a:off x="1277814" y="580292"/>
            <a:ext cx="8481648" cy="5027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lnSpc>
                <a:spcPct val="120000"/>
              </a:lnSpc>
            </a:pPr>
            <a:r>
              <a:rPr lang="es-ES" sz="1900" dirty="0">
                <a:solidFill>
                  <a:srgbClr val="FF0000"/>
                </a:solidFill>
                <a:effectLst>
                  <a:outerShdw blurRad="38100" dist="38100" dir="2700000" algn="tl">
                    <a:srgbClr val="000000">
                      <a:alpha val="43137"/>
                    </a:srgbClr>
                  </a:outerShdw>
                </a:effectLst>
              </a:rPr>
              <a:t>MARCO TEÓRICO</a:t>
            </a:r>
            <a:endParaRPr lang="es-PE" sz="1900" dirty="0">
              <a:solidFill>
                <a:srgbClr val="FF0000"/>
              </a:solidFill>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6A05B886-19CB-4B63-BECB-72BCEEB9C59F}"/>
              </a:ext>
            </a:extLst>
          </p:cNvPr>
          <p:cNvSpPr txBox="1"/>
          <p:nvPr/>
        </p:nvSpPr>
        <p:spPr>
          <a:xfrm>
            <a:off x="565869" y="1548854"/>
            <a:ext cx="9926871" cy="4351256"/>
          </a:xfrm>
          <a:prstGeom prst="rect">
            <a:avLst/>
          </a:prstGeom>
          <a:noFill/>
        </p:spPr>
        <p:txBody>
          <a:bodyPr wrap="square" rtlCol="0">
            <a:spAutoFit/>
          </a:bodyPr>
          <a:lstStyle/>
          <a:p>
            <a:pPr marL="1070610" lvl="1"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BOOTSTRAP</a:t>
            </a:r>
          </a:p>
          <a:p>
            <a:pPr marL="1184910" lvl="2"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Esta librería es usada para el diseño rápido de aplicaciones y sitios web responsivos. Está basado en HTML, CSS y </a:t>
            </a:r>
            <a:r>
              <a:rPr lang="es-ES" sz="2000" dirty="0" err="1">
                <a:latin typeface="Times New Roman" panose="02020603050405020304" pitchFamily="18" charset="0"/>
                <a:ea typeface="Calibri" panose="020F0502020204030204" pitchFamily="34" charset="0"/>
                <a:cs typeface="Times New Roman" panose="02020603050405020304" pitchFamily="18" charset="0"/>
              </a:rPr>
              <a:t>Javascript</a:t>
            </a:r>
            <a:r>
              <a:rPr lang="es-ES" sz="2000" dirty="0">
                <a:latin typeface="Times New Roman" panose="02020603050405020304" pitchFamily="18" charset="0"/>
                <a:ea typeface="Calibri" panose="020F0502020204030204" pitchFamily="34" charset="0"/>
                <a:cs typeface="Times New Roman" panose="02020603050405020304" pitchFamily="18" charset="0"/>
              </a:rPr>
              <a:t>, proporciona componentes </a:t>
            </a:r>
            <a:r>
              <a:rPr lang="es-ES" sz="2000" dirty="0" err="1">
                <a:latin typeface="Times New Roman" panose="02020603050405020304" pitchFamily="18" charset="0"/>
                <a:ea typeface="Calibri" panose="020F0502020204030204" pitchFamily="34" charset="0"/>
                <a:cs typeface="Times New Roman" panose="02020603050405020304" pitchFamily="18" charset="0"/>
              </a:rPr>
              <a:t>preestilizados</a:t>
            </a:r>
            <a:r>
              <a:rPr lang="es-ES" sz="2000" dirty="0">
                <a:latin typeface="Times New Roman" panose="02020603050405020304" pitchFamily="18" charset="0"/>
                <a:ea typeface="Calibri" panose="020F0502020204030204" pitchFamily="34" charset="0"/>
                <a:cs typeface="Times New Roman" panose="02020603050405020304" pitchFamily="18" charset="0"/>
              </a:rPr>
              <a:t>.</a:t>
            </a:r>
          </a:p>
          <a:p>
            <a:pPr marL="1184910" lvl="2" algn="just">
              <a:lnSpc>
                <a:spcPct val="107000"/>
              </a:lnSpc>
            </a:pPr>
            <a:endParaRPr lang="es-ES" sz="2000" dirty="0">
              <a:latin typeface="Times New Roman" panose="02020603050405020304" pitchFamily="18" charset="0"/>
              <a:ea typeface="Calibri" panose="020F0502020204030204" pitchFamily="34" charset="0"/>
              <a:cs typeface="Times New Roman" panose="02020603050405020304" pitchFamily="18" charset="0"/>
            </a:endParaRPr>
          </a:p>
          <a:p>
            <a:pPr marL="1070610" lvl="1"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PHP</a:t>
            </a:r>
          </a:p>
          <a:p>
            <a:pPr marL="1184910" lvl="2"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Este lenguaje es ampliamente utilizado en el desarrollo web, se utiliza para generar contenido dinámico, interactuar con la base de datos, procesar formularios y gestionar sesiones de usuarios.</a:t>
            </a:r>
          </a:p>
          <a:p>
            <a:pPr marL="1527810" lvl="2" indent="-342900" algn="just">
              <a:lnSpc>
                <a:spcPct val="107000"/>
              </a:lnSpc>
              <a:buFont typeface="Arial" panose="020B0604020202020204" pitchFamily="34" charset="0"/>
              <a:buChar char="•"/>
            </a:pPr>
            <a:endParaRPr lang="es-ES" sz="2000" dirty="0">
              <a:latin typeface="Times New Roman" panose="02020603050405020304" pitchFamily="18" charset="0"/>
              <a:ea typeface="Calibri" panose="020F0502020204030204" pitchFamily="34" charset="0"/>
              <a:cs typeface="Times New Roman" panose="02020603050405020304" pitchFamily="18" charset="0"/>
            </a:endParaRPr>
          </a:p>
          <a:p>
            <a:pPr marL="1070610" lvl="1"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HTML2PDF</a:t>
            </a:r>
          </a:p>
          <a:p>
            <a:pPr marL="1184910" lvl="2"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Es una librería basada en PHP que nos permite convertir documentos de HTML a PDF. Es muy útil para generar informes.</a:t>
            </a:r>
          </a:p>
          <a:p>
            <a:pPr marL="1184910" lvl="2" algn="just">
              <a:lnSpc>
                <a:spcPct val="107000"/>
              </a:lnSpc>
            </a:pPr>
            <a:endParaRPr lang="es-ES" sz="2000" dirty="0">
              <a:latin typeface="Times New Roman" panose="02020603050405020304" pitchFamily="18"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67245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6AC60B3-9970-4DE5-8D20-589A250AF72D}"/>
              </a:ext>
            </a:extLst>
          </p:cNvPr>
          <p:cNvSpPr txBox="1">
            <a:spLocks/>
          </p:cNvSpPr>
          <p:nvPr/>
        </p:nvSpPr>
        <p:spPr>
          <a:xfrm>
            <a:off x="1277814" y="580292"/>
            <a:ext cx="8481648" cy="5027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lnSpc>
                <a:spcPct val="120000"/>
              </a:lnSpc>
            </a:pPr>
            <a:r>
              <a:rPr lang="es-ES" sz="1900" dirty="0">
                <a:solidFill>
                  <a:srgbClr val="FF0000"/>
                </a:solidFill>
                <a:effectLst>
                  <a:outerShdw blurRad="38100" dist="38100" dir="2700000" algn="tl">
                    <a:srgbClr val="000000">
                      <a:alpha val="43137"/>
                    </a:srgbClr>
                  </a:outerShdw>
                </a:effectLst>
              </a:rPr>
              <a:t>MARCO TEÓRICO</a:t>
            </a:r>
            <a:endParaRPr lang="es-PE" sz="1900" dirty="0">
              <a:solidFill>
                <a:srgbClr val="FF0000"/>
              </a:solidFill>
              <a:effectLst>
                <a:outerShdw blurRad="38100" dist="38100" dir="2700000" algn="tl">
                  <a:srgbClr val="000000">
                    <a:alpha val="43137"/>
                  </a:srgbClr>
                </a:outerShdw>
              </a:effectLst>
            </a:endParaRPr>
          </a:p>
        </p:txBody>
      </p:sp>
      <p:sp>
        <p:nvSpPr>
          <p:cNvPr id="7" name="CuadroTexto 6">
            <a:extLst>
              <a:ext uri="{FF2B5EF4-FFF2-40B4-BE49-F238E27FC236}">
                <a16:creationId xmlns:a16="http://schemas.microsoft.com/office/drawing/2014/main" id="{6A05B886-19CB-4B63-BECB-72BCEEB9C59F}"/>
              </a:ext>
            </a:extLst>
          </p:cNvPr>
          <p:cNvSpPr txBox="1"/>
          <p:nvPr/>
        </p:nvSpPr>
        <p:spPr>
          <a:xfrm>
            <a:off x="565869" y="1548854"/>
            <a:ext cx="9926871" cy="4321183"/>
          </a:xfrm>
          <a:prstGeom prst="rect">
            <a:avLst/>
          </a:prstGeom>
          <a:noFill/>
        </p:spPr>
        <p:txBody>
          <a:bodyPr wrap="square" rtlCol="0">
            <a:spAutoFit/>
          </a:bodyPr>
          <a:lstStyle/>
          <a:p>
            <a:pPr marL="1070610" lvl="1" indent="-342900" algn="just">
              <a:lnSpc>
                <a:spcPct val="107000"/>
              </a:lnSpc>
              <a:buFont typeface="Arial" panose="020B0604020202020204" pitchFamily="34" charset="0"/>
              <a:buChar char="•"/>
            </a:pPr>
            <a:r>
              <a:rPr lang="es-ES" sz="2000" b="1" dirty="0" err="1">
                <a:latin typeface="Times New Roman" panose="02020603050405020304" pitchFamily="18" charset="0"/>
                <a:ea typeface="Calibri" panose="020F0502020204030204" pitchFamily="34" charset="0"/>
                <a:cs typeface="Times New Roman" panose="02020603050405020304" pitchFamily="18" charset="0"/>
              </a:rPr>
              <a:t>PHPSPREADSHEETS</a:t>
            </a:r>
            <a:endParaRPr lang="es-ES" sz="2000" b="1" dirty="0">
              <a:latin typeface="Times New Roman" panose="02020603050405020304" pitchFamily="18" charset="0"/>
              <a:ea typeface="Calibri" panose="020F0502020204030204" pitchFamily="34" charset="0"/>
              <a:cs typeface="Times New Roman" panose="02020603050405020304" pitchFamily="18" charset="0"/>
            </a:endParaRPr>
          </a:p>
          <a:p>
            <a:pPr marL="1184910" lvl="2"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Es una librería basada en PHP que facilita la creación y manipulación de hojas de cálculo en formatos como Excel(.xlsx) y </a:t>
            </a:r>
            <a:r>
              <a:rPr lang="es-ES" sz="2000" dirty="0" err="1">
                <a:latin typeface="Times New Roman" panose="02020603050405020304" pitchFamily="18" charset="0"/>
                <a:ea typeface="Calibri" panose="020F0502020204030204" pitchFamily="34" charset="0"/>
                <a:cs typeface="Times New Roman" panose="02020603050405020304" pitchFamily="18" charset="0"/>
              </a:rPr>
              <a:t>CSV</a:t>
            </a:r>
            <a:r>
              <a:rPr lang="es-ES" sz="2000" dirty="0">
                <a:latin typeface="Times New Roman" panose="02020603050405020304" pitchFamily="18" charset="0"/>
                <a:ea typeface="Calibri" panose="020F0502020204030204" pitchFamily="34" charset="0"/>
                <a:cs typeface="Times New Roman" panose="02020603050405020304" pitchFamily="18" charset="0"/>
              </a:rPr>
              <a:t>. 	</a:t>
            </a:r>
          </a:p>
          <a:p>
            <a:pPr marL="1184910" lvl="2" algn="just">
              <a:lnSpc>
                <a:spcPct val="107000"/>
              </a:lnSpc>
            </a:pPr>
            <a:endParaRPr lang="es-ES" sz="2000" dirty="0">
              <a:latin typeface="Times New Roman" panose="02020603050405020304" pitchFamily="18" charset="0"/>
              <a:ea typeface="Calibri" panose="020F0502020204030204" pitchFamily="34" charset="0"/>
              <a:cs typeface="Times New Roman" panose="02020603050405020304" pitchFamily="18" charset="0"/>
            </a:endParaRPr>
          </a:p>
          <a:p>
            <a:pPr marL="1070610" lvl="1"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SWEET </a:t>
            </a:r>
            <a:r>
              <a:rPr lang="es-ES" sz="2000" b="1" dirty="0" err="1">
                <a:latin typeface="Times New Roman" panose="02020603050405020304" pitchFamily="18" charset="0"/>
                <a:ea typeface="Calibri" panose="020F0502020204030204" pitchFamily="34" charset="0"/>
                <a:cs typeface="Times New Roman" panose="02020603050405020304" pitchFamily="18" charset="0"/>
              </a:rPr>
              <a:t>ALERT</a:t>
            </a:r>
            <a:endParaRPr lang="es-ES" sz="2000" b="1" dirty="0">
              <a:latin typeface="Times New Roman" panose="02020603050405020304" pitchFamily="18" charset="0"/>
              <a:ea typeface="Calibri" panose="020F0502020204030204" pitchFamily="34" charset="0"/>
              <a:cs typeface="Times New Roman" panose="02020603050405020304" pitchFamily="18" charset="0"/>
            </a:endParaRPr>
          </a:p>
          <a:p>
            <a:pPr marL="1184910" lvl="2"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Es una librería basada en </a:t>
            </a:r>
            <a:r>
              <a:rPr lang="es-ES" sz="2000" dirty="0" err="1">
                <a:latin typeface="Times New Roman" panose="02020603050405020304" pitchFamily="18" charset="0"/>
                <a:ea typeface="Calibri" panose="020F0502020204030204" pitchFamily="34" charset="0"/>
                <a:cs typeface="Times New Roman" panose="02020603050405020304" pitchFamily="18" charset="0"/>
              </a:rPr>
              <a:t>Javascript</a:t>
            </a:r>
            <a:r>
              <a:rPr lang="es-ES" sz="2000" dirty="0">
                <a:latin typeface="Times New Roman" panose="02020603050405020304" pitchFamily="18" charset="0"/>
                <a:ea typeface="Calibri" panose="020F0502020204030204" pitchFamily="34" charset="0"/>
                <a:cs typeface="Times New Roman" panose="02020603050405020304" pitchFamily="18" charset="0"/>
              </a:rPr>
              <a:t> que sirve para crear ventanas y modales personalizadas, que reemplaza las alertas y confirmaciones tradicionales del navegador.</a:t>
            </a:r>
          </a:p>
          <a:p>
            <a:pPr marL="1184910" lvl="2" algn="just">
              <a:lnSpc>
                <a:spcPct val="107000"/>
              </a:lnSpc>
            </a:pPr>
            <a:endParaRPr lang="es-ES" sz="2000" dirty="0">
              <a:latin typeface="Times New Roman" panose="02020603050405020304" pitchFamily="18" charset="0"/>
              <a:ea typeface="Calibri" panose="020F0502020204030204" pitchFamily="34" charset="0"/>
              <a:cs typeface="Times New Roman" panose="02020603050405020304" pitchFamily="18" charset="0"/>
            </a:endParaRPr>
          </a:p>
          <a:p>
            <a:pPr marL="1070610" lvl="1" indent="-342900" algn="just">
              <a:lnSpc>
                <a:spcPct val="107000"/>
              </a:lnSpc>
              <a:buFont typeface="Arial" panose="020B0604020202020204" pitchFamily="34" charset="0"/>
              <a:buChar char="•"/>
            </a:pPr>
            <a:r>
              <a:rPr lang="es-ES" sz="2000" b="1" dirty="0">
                <a:latin typeface="Times New Roman" panose="02020603050405020304" pitchFamily="18" charset="0"/>
                <a:ea typeface="Calibri" panose="020F0502020204030204" pitchFamily="34" charset="0"/>
                <a:cs typeface="Times New Roman" panose="02020603050405020304" pitchFamily="18" charset="0"/>
              </a:rPr>
              <a:t>GIT</a:t>
            </a:r>
          </a:p>
          <a:p>
            <a:pPr marL="1184910" lvl="2" algn="just">
              <a:lnSpc>
                <a:spcPct val="107000"/>
              </a:lnSpc>
            </a:pPr>
            <a:r>
              <a:rPr lang="es-ES" sz="2000" dirty="0">
                <a:latin typeface="Times New Roman" panose="02020603050405020304" pitchFamily="18" charset="0"/>
                <a:ea typeface="Calibri" panose="020F0502020204030204" pitchFamily="34" charset="0"/>
                <a:cs typeface="Times New Roman" panose="02020603050405020304" pitchFamily="18" charset="0"/>
              </a:rPr>
              <a:t>Es un sistema de control de versiones que permite a los desarrolladores rastrear los cambios en el código fuente durante el desarrollo de software.</a:t>
            </a:r>
          </a:p>
          <a:p>
            <a:endParaRPr lang="es-PE" dirty="0"/>
          </a:p>
        </p:txBody>
      </p:sp>
    </p:spTree>
    <p:extLst>
      <p:ext uri="{BB962C8B-B14F-4D97-AF65-F5344CB8AC3E}">
        <p14:creationId xmlns:p14="http://schemas.microsoft.com/office/powerpoint/2010/main" val="7587901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6AC60B3-9970-4DE5-8D20-589A250AF72D}"/>
              </a:ext>
            </a:extLst>
          </p:cNvPr>
          <p:cNvSpPr txBox="1">
            <a:spLocks/>
          </p:cNvSpPr>
          <p:nvPr/>
        </p:nvSpPr>
        <p:spPr>
          <a:xfrm>
            <a:off x="1277814" y="580292"/>
            <a:ext cx="8481648" cy="5027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lnSpc>
                <a:spcPct val="120000"/>
              </a:lnSpc>
            </a:pPr>
            <a:r>
              <a:rPr lang="es-PE" sz="1900" dirty="0">
                <a:solidFill>
                  <a:srgbClr val="FF0000"/>
                </a:solidFill>
                <a:effectLst>
                  <a:outerShdw blurRad="38100" dist="38100" dir="2700000" algn="tl">
                    <a:srgbClr val="000000">
                      <a:alpha val="43137"/>
                    </a:srgbClr>
                  </a:outerShdw>
                </a:effectLst>
              </a:rPr>
              <a:t>PROPUESTA TÉCNICA DE MEJORA </a:t>
            </a:r>
          </a:p>
          <a:p>
            <a:pPr algn="ctr">
              <a:lnSpc>
                <a:spcPct val="120000"/>
              </a:lnSpc>
            </a:pPr>
            <a:r>
              <a:rPr lang="es-ES" sz="1900" dirty="0">
                <a:solidFill>
                  <a:srgbClr val="FF0000"/>
                </a:solidFill>
                <a:effectLst>
                  <a:outerShdw blurRad="38100" dist="38100" dir="2700000" algn="tl">
                    <a:srgbClr val="000000">
                      <a:alpha val="43137"/>
                    </a:srgbClr>
                  </a:outerShdw>
                </a:effectLst>
              </a:rPr>
              <a:t>DIAGRAMA </a:t>
            </a:r>
            <a:r>
              <a:rPr lang="es-ES" sz="1900" dirty="0" err="1">
                <a:solidFill>
                  <a:srgbClr val="FF0000"/>
                </a:solidFill>
                <a:effectLst>
                  <a:outerShdw blurRad="38100" dist="38100" dir="2700000" algn="tl">
                    <a:srgbClr val="000000">
                      <a:alpha val="43137"/>
                    </a:srgbClr>
                  </a:outerShdw>
                </a:effectLst>
              </a:rPr>
              <a:t>DAP</a:t>
            </a:r>
            <a:r>
              <a:rPr lang="es-ES" sz="1900" dirty="0">
                <a:solidFill>
                  <a:srgbClr val="FF0000"/>
                </a:solidFill>
                <a:effectLst>
                  <a:outerShdw blurRad="38100" dist="38100" dir="2700000" algn="tl">
                    <a:srgbClr val="000000">
                      <a:alpha val="43137"/>
                    </a:srgbClr>
                  </a:outerShdw>
                </a:effectLst>
              </a:rPr>
              <a:t> (ANTES)</a:t>
            </a:r>
            <a:endParaRPr lang="es-PE" sz="1900" dirty="0">
              <a:solidFill>
                <a:srgbClr val="FF0000"/>
              </a:solidFill>
              <a:effectLst>
                <a:outerShdw blurRad="38100" dist="38100" dir="2700000" algn="tl">
                  <a:srgbClr val="000000">
                    <a:alpha val="43137"/>
                  </a:srgbClr>
                </a:outerShdw>
              </a:effectLst>
            </a:endParaRPr>
          </a:p>
        </p:txBody>
      </p:sp>
      <p:pic>
        <p:nvPicPr>
          <p:cNvPr id="5" name="Imagen 4">
            <a:extLst>
              <a:ext uri="{FF2B5EF4-FFF2-40B4-BE49-F238E27FC236}">
                <a16:creationId xmlns:a16="http://schemas.microsoft.com/office/drawing/2014/main" id="{171D296E-BD5A-4380-B84F-F5938B2A5165}"/>
              </a:ext>
            </a:extLst>
          </p:cNvPr>
          <p:cNvPicPr>
            <a:picLocks noChangeAspect="1"/>
          </p:cNvPicPr>
          <p:nvPr/>
        </p:nvPicPr>
        <p:blipFill>
          <a:blip r:embed="rId2"/>
          <a:stretch>
            <a:fillRect/>
          </a:stretch>
        </p:blipFill>
        <p:spPr>
          <a:xfrm>
            <a:off x="3498879" y="1454298"/>
            <a:ext cx="4479051" cy="4699849"/>
          </a:xfrm>
          <a:prstGeom prst="rect">
            <a:avLst/>
          </a:prstGeom>
        </p:spPr>
      </p:pic>
    </p:spTree>
    <p:extLst>
      <p:ext uri="{BB962C8B-B14F-4D97-AF65-F5344CB8AC3E}">
        <p14:creationId xmlns:p14="http://schemas.microsoft.com/office/powerpoint/2010/main" val="7924773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a:extLst>
              <a:ext uri="{FF2B5EF4-FFF2-40B4-BE49-F238E27FC236}">
                <a16:creationId xmlns:a16="http://schemas.microsoft.com/office/drawing/2014/main" id="{F6AC60B3-9970-4DE5-8D20-589A250AF72D}"/>
              </a:ext>
            </a:extLst>
          </p:cNvPr>
          <p:cNvSpPr txBox="1">
            <a:spLocks/>
          </p:cNvSpPr>
          <p:nvPr/>
        </p:nvSpPr>
        <p:spPr>
          <a:xfrm>
            <a:off x="1277814" y="580292"/>
            <a:ext cx="8481648" cy="50275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lang="es-PE" sz="3000" b="1" kern="1200">
                <a:solidFill>
                  <a:srgbClr val="0070C0"/>
                </a:solidFill>
                <a:latin typeface="Arial" panose="020B0604020202020204" pitchFamily="34" charset="0"/>
                <a:ea typeface="+mj-ea"/>
                <a:cs typeface="Arial" panose="020B0604020202020204" pitchFamily="34" charset="0"/>
              </a:defRPr>
            </a:lvl1pPr>
          </a:lstStyle>
          <a:p>
            <a:pPr algn="ctr">
              <a:lnSpc>
                <a:spcPct val="120000"/>
              </a:lnSpc>
            </a:pPr>
            <a:r>
              <a:rPr lang="es-PE" sz="1900" dirty="0">
                <a:solidFill>
                  <a:srgbClr val="FF0000"/>
                </a:solidFill>
                <a:effectLst>
                  <a:outerShdw blurRad="38100" dist="38100" dir="2700000" algn="tl">
                    <a:srgbClr val="000000">
                      <a:alpha val="43137"/>
                    </a:srgbClr>
                  </a:outerShdw>
                </a:effectLst>
              </a:rPr>
              <a:t>PROPUESTA TÉCNICA DE MEJORA </a:t>
            </a:r>
          </a:p>
          <a:p>
            <a:pPr algn="ctr">
              <a:lnSpc>
                <a:spcPct val="120000"/>
              </a:lnSpc>
            </a:pPr>
            <a:r>
              <a:rPr lang="es-ES" sz="1900" dirty="0">
                <a:solidFill>
                  <a:srgbClr val="FF0000"/>
                </a:solidFill>
                <a:effectLst>
                  <a:outerShdw blurRad="38100" dist="38100" dir="2700000" algn="tl">
                    <a:srgbClr val="000000">
                      <a:alpha val="43137"/>
                    </a:srgbClr>
                  </a:outerShdw>
                </a:effectLst>
              </a:rPr>
              <a:t>DIAGRAMA </a:t>
            </a:r>
            <a:r>
              <a:rPr lang="es-ES" sz="1900" dirty="0" err="1">
                <a:solidFill>
                  <a:srgbClr val="FF0000"/>
                </a:solidFill>
                <a:effectLst>
                  <a:outerShdw blurRad="38100" dist="38100" dir="2700000" algn="tl">
                    <a:srgbClr val="000000">
                      <a:alpha val="43137"/>
                    </a:srgbClr>
                  </a:outerShdw>
                </a:effectLst>
              </a:rPr>
              <a:t>DAP</a:t>
            </a:r>
            <a:r>
              <a:rPr lang="es-ES" sz="1900" dirty="0">
                <a:solidFill>
                  <a:srgbClr val="FF0000"/>
                </a:solidFill>
                <a:effectLst>
                  <a:outerShdw blurRad="38100" dist="38100" dir="2700000" algn="tl">
                    <a:srgbClr val="000000">
                      <a:alpha val="43137"/>
                    </a:srgbClr>
                  </a:outerShdw>
                </a:effectLst>
              </a:rPr>
              <a:t> (USO DEL SOFTWARE)</a:t>
            </a:r>
            <a:endParaRPr lang="es-PE" sz="1900" dirty="0">
              <a:solidFill>
                <a:srgbClr val="FF0000"/>
              </a:solidFill>
              <a:effectLst>
                <a:outerShdw blurRad="38100" dist="38100" dir="2700000" algn="tl">
                  <a:srgbClr val="000000">
                    <a:alpha val="43137"/>
                  </a:srgbClr>
                </a:outerShdw>
              </a:effectLst>
            </a:endParaRPr>
          </a:p>
        </p:txBody>
      </p:sp>
      <p:pic>
        <p:nvPicPr>
          <p:cNvPr id="2" name="Imagen 1">
            <a:extLst>
              <a:ext uri="{FF2B5EF4-FFF2-40B4-BE49-F238E27FC236}">
                <a16:creationId xmlns:a16="http://schemas.microsoft.com/office/drawing/2014/main" id="{746DE66D-87FC-4DC4-B4B1-217856470ECB}"/>
              </a:ext>
            </a:extLst>
          </p:cNvPr>
          <p:cNvPicPr>
            <a:picLocks noChangeAspect="1"/>
          </p:cNvPicPr>
          <p:nvPr/>
        </p:nvPicPr>
        <p:blipFill>
          <a:blip r:embed="rId2"/>
          <a:stretch>
            <a:fillRect/>
          </a:stretch>
        </p:blipFill>
        <p:spPr>
          <a:xfrm>
            <a:off x="3334273" y="1310640"/>
            <a:ext cx="4762079" cy="4967068"/>
          </a:xfrm>
          <a:prstGeom prst="rect">
            <a:avLst/>
          </a:prstGeom>
        </p:spPr>
      </p:pic>
    </p:spTree>
    <p:extLst>
      <p:ext uri="{BB962C8B-B14F-4D97-AF65-F5344CB8AC3E}">
        <p14:creationId xmlns:p14="http://schemas.microsoft.com/office/powerpoint/2010/main" val="42771539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8615</TotalTime>
  <Words>1015</Words>
  <Application>Microsoft Office PowerPoint</Application>
  <PresentationFormat>Panorámica</PresentationFormat>
  <Paragraphs>143</Paragraphs>
  <Slides>16</Slides>
  <Notes>0</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16</vt:i4>
      </vt:variant>
    </vt:vector>
  </HeadingPairs>
  <TitlesOfParts>
    <vt:vector size="22" baseType="lpstr">
      <vt:lpstr>Arial</vt:lpstr>
      <vt:lpstr>Arial Black</vt:lpstr>
      <vt:lpstr>Calibri</vt:lpstr>
      <vt:lpstr>Calibri Light</vt:lpstr>
      <vt:lpstr>Times New Roman</vt:lpstr>
      <vt:lpstr>Tema de Office</vt:lpstr>
      <vt:lpstr>Desarrollo e implementación del sistema web “MY AISOFT” para controlar las ventas de lotes y la construcción de casas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Jose Sergio Felix Jacobo</dc:creator>
  <cp:lastModifiedBy>Lucas Alfredo Atuncar Valerio</cp:lastModifiedBy>
  <cp:revision>187</cp:revision>
  <dcterms:created xsi:type="dcterms:W3CDTF">2020-11-02T19:43:51Z</dcterms:created>
  <dcterms:modified xsi:type="dcterms:W3CDTF">2024-06-26T06:29:58Z</dcterms:modified>
</cp:coreProperties>
</file>